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49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1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22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05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03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14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6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78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9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06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62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A71D-EC51-47A1-9488-CF7D060E9A1A}" type="datetimeFigureOut">
              <a:rPr lang="es-ES" smtClean="0"/>
              <a:t>18/05/2019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F1F7-C291-4CE2-ACB6-D5E5352DE7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58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Intervenciones de </a:t>
            </a:r>
            <a:r>
              <a:rPr lang="es-ES" b="1" dirty="0" err="1" smtClean="0"/>
              <a:t>Postvención</a:t>
            </a:r>
            <a:r>
              <a:rPr lang="es-ES" b="1" dirty="0" smtClean="0"/>
              <a:t>:</a:t>
            </a:r>
            <a:br>
              <a:rPr lang="es-ES" b="1" dirty="0" smtClean="0"/>
            </a:br>
            <a:r>
              <a:rPr lang="es-ES" b="1" dirty="0" smtClean="0"/>
              <a:t>A propósito de un caso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Ander Retolaza</a:t>
            </a:r>
          </a:p>
          <a:p>
            <a:r>
              <a:rPr lang="es-ES" dirty="0" smtClean="0"/>
              <a:t>Psiquiatra</a:t>
            </a:r>
          </a:p>
          <a:p>
            <a:r>
              <a:rPr lang="es-ES" dirty="0" smtClean="0"/>
              <a:t>CSM de </a:t>
            </a:r>
            <a:r>
              <a:rPr lang="es-ES" dirty="0" err="1" smtClean="0"/>
              <a:t>Basauri-Galdakao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8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Postvención</a:t>
            </a:r>
            <a:endParaRPr lang="es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Trabajo terapéutico con los familiares sobrevivientes de un suicida, tras la muerte de éste.</a:t>
            </a:r>
          </a:p>
          <a:p>
            <a:r>
              <a:rPr lang="es-ES" dirty="0" smtClean="0"/>
              <a:t>Se inicia un abordaje sobre lo sucedido y se aclaran diversos aspectos del caso, especialmente en lo referente a las relaciones </a:t>
            </a:r>
            <a:r>
              <a:rPr lang="es-ES" dirty="0" smtClean="0"/>
              <a:t>con </a:t>
            </a:r>
            <a:r>
              <a:rPr lang="es-ES" dirty="0" smtClean="0"/>
              <a:t>el suicida.</a:t>
            </a:r>
          </a:p>
          <a:p>
            <a:r>
              <a:rPr lang="es-ES" dirty="0" smtClean="0"/>
              <a:t>Objetivo 1: </a:t>
            </a:r>
            <a:r>
              <a:rPr lang="es-ES" dirty="0"/>
              <a:t>Q</a:t>
            </a:r>
            <a:r>
              <a:rPr lang="es-ES" dirty="0" smtClean="0"/>
              <a:t>ue se sientan liberados de culpa en relación a lo sucedido.</a:t>
            </a:r>
          </a:p>
          <a:p>
            <a:r>
              <a:rPr lang="es-ES" dirty="0" smtClean="0"/>
              <a:t>Objetivo 2: Reducir el riesgo suicida y la aparición de Duelo complicado en los sobrevivientes.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08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Una Familia con Trastorno Bipolar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1"/>
            <a:ext cx="8640960" cy="4421088"/>
          </a:xfrm>
        </p:spPr>
        <p:txBody>
          <a:bodyPr>
            <a:normAutofit fontScale="77500" lnSpcReduction="20000"/>
          </a:bodyPr>
          <a:lstStyle/>
          <a:p>
            <a:r>
              <a:rPr lang="es-ES" sz="2800" b="1" dirty="0" smtClean="0"/>
              <a:t>CP</a:t>
            </a:r>
            <a:r>
              <a:rPr lang="es-ES" sz="2800" dirty="0" smtClean="0"/>
              <a:t>: Madre, fallecida por muerte natural, paciente del CSM durante años (Diagnóstico: TB).</a:t>
            </a:r>
          </a:p>
          <a:p>
            <a:r>
              <a:rPr lang="es-ES" sz="2800" b="1" dirty="0" smtClean="0"/>
              <a:t>AO</a:t>
            </a:r>
            <a:r>
              <a:rPr lang="es-ES" sz="2800" dirty="0" smtClean="0"/>
              <a:t> (75 años): Marido de la anterior. Duelo. Alta en el servicio. </a:t>
            </a:r>
            <a:r>
              <a:rPr lang="es-ES" sz="2800" i="1" dirty="0" smtClean="0"/>
              <a:t>Sobreviviente 1</a:t>
            </a:r>
            <a:r>
              <a:rPr lang="es-ES" sz="2800" dirty="0" smtClean="0"/>
              <a:t>.</a:t>
            </a:r>
          </a:p>
          <a:p>
            <a:r>
              <a:rPr lang="es-ES" sz="2800" b="1" dirty="0" smtClean="0"/>
              <a:t>CO</a:t>
            </a:r>
            <a:r>
              <a:rPr lang="es-ES" sz="2800" dirty="0" smtClean="0"/>
              <a:t> (49 años): Hija. </a:t>
            </a:r>
            <a:r>
              <a:rPr lang="es-ES" sz="2800" dirty="0"/>
              <a:t>E</a:t>
            </a:r>
            <a:r>
              <a:rPr lang="es-ES" sz="2800" dirty="0" smtClean="0"/>
              <a:t>n tratamiento en el servicio desde hace años (</a:t>
            </a:r>
            <a:r>
              <a:rPr lang="es-ES" sz="2800" dirty="0" err="1" smtClean="0"/>
              <a:t>Diagnóstico:TB</a:t>
            </a:r>
            <a:r>
              <a:rPr lang="es-ES" sz="2800" dirty="0" smtClean="0"/>
              <a:t>). Un Hijo en tratamiento en CSMNA. </a:t>
            </a:r>
            <a:r>
              <a:rPr lang="es-ES" sz="2800" i="1" dirty="0" smtClean="0"/>
              <a:t>Sobreviviente 2</a:t>
            </a:r>
            <a:r>
              <a:rPr lang="es-ES" sz="2800" dirty="0" smtClean="0"/>
              <a:t>.</a:t>
            </a:r>
          </a:p>
          <a:p>
            <a:r>
              <a:rPr lang="es-ES" sz="2800" b="1" dirty="0" smtClean="0"/>
              <a:t>SO</a:t>
            </a:r>
            <a:r>
              <a:rPr lang="es-ES" sz="2800" dirty="0" smtClean="0"/>
              <a:t> (44 años): Hija. Trastorno Depresivo de carácter adaptativo. Varios ingresos y gestos suicidas. Dos hijos en Tratamiento en CSMNA. </a:t>
            </a:r>
            <a:r>
              <a:rPr lang="es-ES" sz="2800" i="1" dirty="0" smtClean="0"/>
              <a:t>Sobreviviente 3</a:t>
            </a:r>
            <a:r>
              <a:rPr lang="es-ES" sz="2800" dirty="0" smtClean="0"/>
              <a:t>.</a:t>
            </a:r>
          </a:p>
          <a:p>
            <a:r>
              <a:rPr lang="es-ES" sz="2800" b="1" dirty="0" smtClean="0"/>
              <a:t>EO (52 años): Paciente del servicio durante años. Diagnóstico de TB. Múltiples ingresos. Suicidio por arrojamiento en Enero de 2019.</a:t>
            </a:r>
          </a:p>
          <a:p>
            <a:r>
              <a:rPr lang="es-ES" sz="2800" b="1" dirty="0" smtClean="0"/>
              <a:t>FF</a:t>
            </a:r>
            <a:r>
              <a:rPr lang="es-ES" sz="2800" dirty="0" smtClean="0"/>
              <a:t> (49 años): Esposa del anterior. Sin TM. </a:t>
            </a:r>
            <a:r>
              <a:rPr lang="es-ES" sz="2800" i="1" dirty="0" smtClean="0"/>
              <a:t>Sobreviviente 4</a:t>
            </a:r>
            <a:r>
              <a:rPr lang="es-ES" sz="2800" dirty="0" smtClean="0"/>
              <a:t>.</a:t>
            </a:r>
          </a:p>
          <a:p>
            <a:r>
              <a:rPr lang="es-ES" sz="2800" b="1" dirty="0" smtClean="0"/>
              <a:t>GO</a:t>
            </a:r>
            <a:r>
              <a:rPr lang="es-ES" sz="2800" dirty="0" smtClean="0"/>
              <a:t> (19 años): Hijo de los anteriores. Sin TM. </a:t>
            </a:r>
            <a:r>
              <a:rPr lang="es-ES" sz="2800" i="1" dirty="0" smtClean="0"/>
              <a:t>Sobreviviente 5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85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Intervención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/>
          </a:bodyPr>
          <a:lstStyle/>
          <a:p>
            <a:r>
              <a:rPr lang="es-ES" sz="2800" dirty="0" smtClean="0"/>
              <a:t>Se hicieron dos sesiones de equipo analizando los pormenores de lo ocurrido y para decidir el curso de acción.</a:t>
            </a:r>
          </a:p>
          <a:p>
            <a:r>
              <a:rPr lang="es-ES" sz="2800" dirty="0" smtClean="0"/>
              <a:t>Se incluyeron aspectos diagnósticos y de manejo terapéutico.</a:t>
            </a:r>
          </a:p>
          <a:p>
            <a:r>
              <a:rPr lang="es-ES" sz="2800" dirty="0" smtClean="0"/>
              <a:t>Se dio apoyo a los terapeutas respectivos, en especial al del paciente suicidado.</a:t>
            </a:r>
          </a:p>
          <a:p>
            <a:r>
              <a:rPr lang="es-ES" sz="2800" dirty="0" smtClean="0"/>
              <a:t>Se hicieron dos sesiones familiares breves con los sobrevivientes, permitiendo expresión de emociones, asesorando sobre modos de acción y ofreciendo los servicios del CSM en caso de que los necesitaran.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463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Estrategia de Prevención del Suicidio: Objetivos</a:t>
            </a:r>
            <a:br>
              <a:rPr lang="es-ES" sz="3200" b="1" dirty="0" smtClean="0"/>
            </a:br>
            <a:r>
              <a:rPr lang="es-ES" sz="3200" b="1" dirty="0" smtClean="0"/>
              <a:t>(Euskadi, 2019)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Mejorar las intervenciones en </a:t>
            </a:r>
            <a:r>
              <a:rPr lang="es-ES" sz="2800" dirty="0"/>
              <a:t>la </a:t>
            </a:r>
            <a:r>
              <a:rPr lang="es-ES" sz="2800" dirty="0" err="1" smtClean="0"/>
              <a:t>Postvención</a:t>
            </a:r>
            <a:r>
              <a:rPr lang="es-ES" sz="2800" dirty="0" smtClean="0"/>
              <a:t> </a:t>
            </a:r>
            <a:r>
              <a:rPr lang="es-ES" sz="2800" dirty="0"/>
              <a:t>inmediata. </a:t>
            </a:r>
          </a:p>
          <a:p>
            <a:r>
              <a:rPr lang="es-ES" sz="2800" dirty="0" smtClean="0"/>
              <a:t>Garantizar </a:t>
            </a:r>
            <a:r>
              <a:rPr lang="es-ES" sz="2800" dirty="0"/>
              <a:t>que </a:t>
            </a:r>
            <a:r>
              <a:rPr lang="es-ES" sz="2800" dirty="0" smtClean="0"/>
              <a:t>los supervivientes </a:t>
            </a:r>
            <a:r>
              <a:rPr lang="es-ES" sz="2800" dirty="0"/>
              <a:t>(incluyendo </a:t>
            </a:r>
            <a:r>
              <a:rPr lang="es-ES" sz="2800" dirty="0" smtClean="0"/>
              <a:t>a </a:t>
            </a:r>
            <a:r>
              <a:rPr lang="es-ES" sz="2800" dirty="0"/>
              <a:t>profesionales) </a:t>
            </a:r>
            <a:r>
              <a:rPr lang="es-ES" sz="2800" dirty="0" smtClean="0"/>
              <a:t>reciban </a:t>
            </a:r>
            <a:r>
              <a:rPr lang="es-ES" sz="2800" dirty="0"/>
              <a:t>un apoyo </a:t>
            </a:r>
            <a:r>
              <a:rPr lang="es-ES" sz="2800" dirty="0" smtClean="0"/>
              <a:t>adecuado </a:t>
            </a:r>
            <a:r>
              <a:rPr lang="es-ES" sz="2800" dirty="0"/>
              <a:t>a sus necesidades </a:t>
            </a:r>
            <a:r>
              <a:rPr lang="es-ES" sz="2800" dirty="0" smtClean="0"/>
              <a:t>(servicios </a:t>
            </a:r>
            <a:r>
              <a:rPr lang="es-ES" sz="2800" dirty="0"/>
              <a:t>sociales y de </a:t>
            </a:r>
            <a:r>
              <a:rPr lang="es-ES" sz="2800" dirty="0" smtClean="0"/>
              <a:t>salud). </a:t>
            </a:r>
            <a:endParaRPr lang="es-ES" sz="2800" dirty="0"/>
          </a:p>
          <a:p>
            <a:r>
              <a:rPr lang="es-ES" sz="2800" dirty="0" smtClean="0"/>
              <a:t>Apoyar recursos </a:t>
            </a:r>
            <a:r>
              <a:rPr lang="es-ES" sz="2800" dirty="0"/>
              <a:t>y servicios de ayuda mutua a </a:t>
            </a:r>
            <a:r>
              <a:rPr lang="es-ES" sz="2800" dirty="0" smtClean="0"/>
              <a:t>los supervivientes</a:t>
            </a:r>
            <a:r>
              <a:rPr lang="es-ES" sz="2800" dirty="0"/>
              <a:t>. </a:t>
            </a:r>
          </a:p>
          <a:p>
            <a:r>
              <a:rPr lang="es-ES" sz="2800" dirty="0" smtClean="0"/>
              <a:t>Favorecer </a:t>
            </a:r>
            <a:r>
              <a:rPr lang="es-ES" sz="2800" dirty="0"/>
              <a:t>la capacitación y formación a profesionales en duelo por suicidio.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59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382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Intervenciones de Postvención: A propósito de un caso</vt:lpstr>
      <vt:lpstr>Postvención</vt:lpstr>
      <vt:lpstr>Una Familia con Trastorno Bipolar</vt:lpstr>
      <vt:lpstr>Intervención</vt:lpstr>
      <vt:lpstr>Estrategia de Prevención del Suicidio: Objetivos (Euskadi, 2019)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Intervenciones de Postvención: A propósito de un caso</dc:title>
  <dc:creator>Joseba</dc:creator>
  <cp:lastModifiedBy>Joseba</cp:lastModifiedBy>
  <cp:revision>8</cp:revision>
  <dcterms:created xsi:type="dcterms:W3CDTF">2019-05-18T16:29:22Z</dcterms:created>
  <dcterms:modified xsi:type="dcterms:W3CDTF">2019-05-18T18:15:19Z</dcterms:modified>
</cp:coreProperties>
</file>