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61" r:id="rId2"/>
    <p:sldId id="264" r:id="rId3"/>
    <p:sldId id="266" r:id="rId4"/>
    <p:sldId id="268" r:id="rId5"/>
    <p:sldId id="269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282182"/>
    <a:srgbClr val="2D2593"/>
    <a:srgbClr val="0060A8"/>
    <a:srgbClr val="000036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C9483-FD2F-4C94-8A1D-A8DB8969252B}" type="datetimeFigureOut">
              <a:rPr lang="es-ES" smtClean="0"/>
              <a:pPr/>
              <a:t>22/05/2019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33440-4993-4C7C-96AA-7080087B3C58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17766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51901-10DF-4B37-82DF-606DAC51EA50}" type="datetimeFigureOut">
              <a:rPr lang="es-ES" smtClean="0"/>
              <a:pPr/>
              <a:t>22/05/2019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4DCF-5198-4D06-B3A5-693D00D0644F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20679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51901-10DF-4B37-82DF-606DAC51EA50}" type="datetimeFigureOut">
              <a:rPr lang="es-ES" smtClean="0"/>
              <a:pPr/>
              <a:t>22/05/2019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4DCF-5198-4D06-B3A5-693D00D0644F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50138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51901-10DF-4B37-82DF-606DAC51EA50}" type="datetimeFigureOut">
              <a:rPr lang="es-ES" smtClean="0"/>
              <a:pPr/>
              <a:t>22/05/2019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4DCF-5198-4D06-B3A5-693D00D0644F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6138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51901-10DF-4B37-82DF-606DAC51EA50}" type="datetimeFigureOut">
              <a:rPr lang="es-ES" smtClean="0"/>
              <a:pPr/>
              <a:t>22/05/2019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4DCF-5198-4D06-B3A5-693D00D0644F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043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51901-10DF-4B37-82DF-606DAC51EA50}" type="datetimeFigureOut">
              <a:rPr lang="es-ES" smtClean="0"/>
              <a:pPr/>
              <a:t>22/05/2019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4DCF-5198-4D06-B3A5-693D00D0644F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0121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51901-10DF-4B37-82DF-606DAC51EA50}" type="datetimeFigureOut">
              <a:rPr lang="es-ES" smtClean="0"/>
              <a:pPr/>
              <a:t>22/05/2019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4DCF-5198-4D06-B3A5-693D00D0644F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7753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51901-10DF-4B37-82DF-606DAC51EA50}" type="datetimeFigureOut">
              <a:rPr lang="es-ES" smtClean="0"/>
              <a:pPr/>
              <a:t>22/05/2019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4DCF-5198-4D06-B3A5-693D00D0644F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1804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51901-10DF-4B37-82DF-606DAC51EA50}" type="datetimeFigureOut">
              <a:rPr lang="es-ES" smtClean="0"/>
              <a:pPr/>
              <a:t>22/05/2019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4DCF-5198-4D06-B3A5-693D00D0644F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90255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51901-10DF-4B37-82DF-606DAC51EA50}" type="datetimeFigureOut">
              <a:rPr lang="es-ES" smtClean="0"/>
              <a:pPr/>
              <a:t>22/05/2019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4DCF-5198-4D06-B3A5-693D00D0644F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50900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51901-10DF-4B37-82DF-606DAC51EA50}" type="datetimeFigureOut">
              <a:rPr lang="es-ES" smtClean="0"/>
              <a:pPr/>
              <a:t>22/05/2019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4DCF-5198-4D06-B3A5-693D00D0644F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20996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51901-10DF-4B37-82DF-606DAC51EA50}" type="datetimeFigureOut">
              <a:rPr lang="es-ES" smtClean="0"/>
              <a:pPr/>
              <a:t>22/05/2019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F4DCF-5198-4D06-B3A5-693D00D0644F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45183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51901-10DF-4B37-82DF-606DAC51EA50}" type="datetimeFigureOut">
              <a:rPr lang="es-ES" smtClean="0"/>
              <a:pPr/>
              <a:t>22/05/2019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F4DCF-5198-4D06-B3A5-693D00D0644F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98609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4613184"/>
            <a:ext cx="9144000" cy="738664"/>
          </a:xfrm>
          <a:solidFill>
            <a:schemeClr val="bg1"/>
          </a:solidFill>
        </p:spPr>
        <p:txBody>
          <a:bodyPr wrap="square" lIns="0" tIns="0" rIns="0" bIns="0" anchor="ctr">
            <a:spAutoFit/>
          </a:bodyPr>
          <a:lstStyle/>
          <a:p>
            <a:pPr algn="ctr">
              <a:buNone/>
            </a:pPr>
            <a:r>
              <a:rPr lang="es-ES" sz="2400" b="1" dirty="0" smtClean="0">
                <a:solidFill>
                  <a:srgbClr val="282182"/>
                </a:solidFill>
              </a:rPr>
              <a:t>EXPERIENCIA PILOTO</a:t>
            </a:r>
            <a:r>
              <a:rPr lang="es-ES" sz="2400" b="1" dirty="0">
                <a:solidFill>
                  <a:srgbClr val="282182"/>
                </a:solidFill>
              </a:rPr>
              <a:t> </a:t>
            </a:r>
            <a:r>
              <a:rPr lang="es-ES" sz="2400" b="1" dirty="0" smtClean="0">
                <a:solidFill>
                  <a:srgbClr val="282182"/>
                </a:solidFill>
              </a:rPr>
              <a:t>DE INTERVENCIÓN EN GRUPO CON MUJERES TRAS UN PRIMER EPISODIO PSICÓTICO </a:t>
            </a:r>
            <a:r>
              <a:rPr lang="es-ES" sz="2400" b="1" smtClean="0">
                <a:solidFill>
                  <a:srgbClr val="282182"/>
                </a:solidFill>
              </a:rPr>
              <a:t>EN LEHENAK.</a:t>
            </a:r>
            <a:endParaRPr lang="es-ES" sz="2400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5877272"/>
            <a:ext cx="9144000" cy="980728"/>
          </a:xfrm>
          <a:prstGeom prst="rect">
            <a:avLst/>
          </a:prstGeom>
          <a:solidFill>
            <a:srgbClr val="2D2593"/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fontAlgn="base">
              <a:spcBef>
                <a:spcPts val="25"/>
              </a:spcBef>
              <a:spcAft>
                <a:spcPts val="1000"/>
              </a:spcAft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                        DRA. AINHOA QUEREJETA BRAZAL.  </a:t>
            </a:r>
            <a:r>
              <a:rPr lang="es-ES" b="1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PSICOLOGA CLÍNICA PRIIMEROS EPISODIOS </a:t>
            </a:r>
          </a:p>
          <a:p>
            <a:pPr fontAlgn="base">
              <a:spcBef>
                <a:spcPts val="25"/>
              </a:spcBef>
              <a:spcAft>
                <a:spcPts val="1000"/>
              </a:spcAft>
            </a:pPr>
            <a:r>
              <a:rPr lang="es-ES" b="1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                          PSICÓTICOS . PROFESORA  FACULTAD PSICOLOGÍA UNIVERSIDAD DEUSTO</a:t>
            </a:r>
            <a:endParaRPr kumimoji="0" lang="es-E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48" name="Picture 4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5877273"/>
            <a:ext cx="1268649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5980" t="4684" r="3207"/>
          <a:stretch>
            <a:fillRect/>
          </a:stretch>
        </p:blipFill>
        <p:spPr bwMode="auto">
          <a:xfrm>
            <a:off x="0" y="0"/>
            <a:ext cx="9144000" cy="407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6 Imagen" descr="lehena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1058029"/>
            <a:ext cx="2859573" cy="2376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9760"/>
            <a:ext cx="9144000" cy="1070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899592" y="6021288"/>
            <a:ext cx="8244408" cy="836711"/>
          </a:xfrm>
          <a:prstGeom prst="rect">
            <a:avLst/>
          </a:prstGeom>
          <a:solidFill>
            <a:srgbClr val="2D2593"/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algn="ctr" fontAlgn="base">
              <a:spcBef>
                <a:spcPts val="25"/>
              </a:spcBef>
              <a:spcAft>
                <a:spcPts val="1000"/>
              </a:spcAft>
            </a:pPr>
            <a:r>
              <a:rPr lang="es-ES" sz="1600" b="1" dirty="0" smtClean="0">
                <a:solidFill>
                  <a:schemeClr val="bg1"/>
                </a:solidFill>
              </a:rPr>
              <a:t>    </a:t>
            </a:r>
            <a:r>
              <a:rPr lang="es-ES" sz="1600" b="1" dirty="0" smtClean="0">
                <a:solidFill>
                  <a:schemeClr val="bg1"/>
                </a:solidFill>
              </a:rPr>
              <a:t>EXPERIENCIA PILOTO DE INTERVENCIÓN EN GRUPO CON MUJERES TRAS UN PRIMER EPISODIO  </a:t>
            </a:r>
            <a:endParaRPr lang="es-ES" sz="1600" b="1" dirty="0" smtClean="0">
              <a:solidFill>
                <a:schemeClr val="bg1"/>
              </a:solidFill>
            </a:endParaRPr>
          </a:p>
          <a:p>
            <a:pPr algn="ctr" fontAlgn="base">
              <a:spcBef>
                <a:spcPts val="25"/>
              </a:spcBef>
              <a:spcAft>
                <a:spcPts val="1000"/>
              </a:spcAft>
            </a:pPr>
            <a:r>
              <a:rPr lang="es-ES" sz="1600" b="1" dirty="0" smtClean="0">
                <a:solidFill>
                  <a:schemeClr val="bg1"/>
                </a:solidFill>
              </a:rPr>
              <a:t>     </a:t>
            </a:r>
            <a:r>
              <a:rPr lang="es-ES" sz="1600" b="1" dirty="0" smtClean="0">
                <a:solidFill>
                  <a:schemeClr val="bg1"/>
                </a:solidFill>
              </a:rPr>
              <a:t>PSICÓTICO EN LEHENAK. </a:t>
            </a:r>
            <a:r>
              <a:rPr lang="es-ES" sz="1600" b="1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DRA. AINHOA QUEREJETA BRAZAL.</a:t>
            </a:r>
            <a:r>
              <a:rPr lang="es-ES" sz="16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                         </a:t>
            </a:r>
            <a:endParaRPr kumimoji="0" lang="es-E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" y="6021289"/>
            <a:ext cx="1082356" cy="83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0" y="1052736"/>
            <a:ext cx="9144000" cy="764704"/>
          </a:xfrm>
          <a:solidFill>
            <a:schemeClr val="bg1"/>
          </a:solidFill>
        </p:spPr>
        <p:txBody>
          <a:bodyPr/>
          <a:lstStyle/>
          <a:p>
            <a:r>
              <a:rPr lang="es-ES" dirty="0" smtClean="0">
                <a:solidFill>
                  <a:srgbClr val="282182"/>
                </a:solidFill>
                <a:cs typeface="Arial" pitchFamily="34" charset="0"/>
              </a:rPr>
              <a:t>CARACTERÍSTICAS GRUPO PILOTO</a:t>
            </a:r>
            <a:endParaRPr lang="es-ES" dirty="0">
              <a:solidFill>
                <a:srgbClr val="282182"/>
              </a:solidFill>
              <a:cs typeface="Arial" pitchFamily="34" charset="0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251520" y="2276872"/>
            <a:ext cx="3096344" cy="1584176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/>
              <a:t>Estabilidad psicopatológica</a:t>
            </a:r>
          </a:p>
          <a:p>
            <a:r>
              <a:rPr lang="es-ES" dirty="0">
                <a:solidFill>
                  <a:schemeClr val="bg1"/>
                </a:solidFill>
              </a:rPr>
              <a:t>Familias con  Elevada </a:t>
            </a:r>
            <a:r>
              <a:rPr lang="es-ES" dirty="0" smtClean="0">
                <a:solidFill>
                  <a:schemeClr val="bg1"/>
                </a:solidFill>
              </a:rPr>
              <a:t>E. E.</a:t>
            </a:r>
            <a:endParaRPr lang="es-ES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Elevado sentimiento culpa</a:t>
            </a:r>
          </a:p>
          <a:p>
            <a:r>
              <a:rPr lang="es-ES" dirty="0">
                <a:solidFill>
                  <a:schemeClr val="bg1"/>
                </a:solidFill>
              </a:rPr>
              <a:t>Conciencia de enfermedad</a:t>
            </a:r>
          </a:p>
          <a:p>
            <a:r>
              <a:rPr lang="es-ES" dirty="0">
                <a:solidFill>
                  <a:schemeClr val="bg1"/>
                </a:solidFill>
              </a:rPr>
              <a:t>Estigma</a:t>
            </a:r>
          </a:p>
        </p:txBody>
      </p:sp>
      <p:sp>
        <p:nvSpPr>
          <p:cNvPr id="21" name="20 Rectángulo"/>
          <p:cNvSpPr/>
          <p:nvPr/>
        </p:nvSpPr>
        <p:spPr>
          <a:xfrm>
            <a:off x="251520" y="1844824"/>
            <a:ext cx="3096344" cy="432048"/>
          </a:xfrm>
          <a:prstGeom prst="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9 mujeres de 31 a 54 años</a:t>
            </a:r>
          </a:p>
          <a:p>
            <a:pPr algn="ctr"/>
            <a:endParaRPr lang="es-ES" dirty="0"/>
          </a:p>
        </p:txBody>
      </p:sp>
      <p:sp>
        <p:nvSpPr>
          <p:cNvPr id="26" name="25 Rectángulo"/>
          <p:cNvSpPr/>
          <p:nvPr/>
        </p:nvSpPr>
        <p:spPr>
          <a:xfrm>
            <a:off x="3491880" y="1844824"/>
            <a:ext cx="5400600" cy="3046988"/>
          </a:xfrm>
          <a:prstGeom prst="rect">
            <a:avLst/>
          </a:prstGeom>
          <a:solidFill>
            <a:srgbClr val="4F81BD"/>
          </a:solidFill>
        </p:spPr>
        <p:txBody>
          <a:bodyPr wrap="square">
            <a:spAutoFit/>
          </a:bodyPr>
          <a:lstStyle/>
          <a:p>
            <a:pPr lvl="0"/>
            <a:r>
              <a:rPr lang="es-ES" sz="1600" b="1" dirty="0" smtClean="0">
                <a:solidFill>
                  <a:schemeClr val="bg1"/>
                </a:solidFill>
              </a:rPr>
              <a:t>DIAGNÓSTICOS DE PARTIDA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ES" sz="1600" dirty="0">
                <a:solidFill>
                  <a:schemeClr val="bg1"/>
                </a:solidFill>
              </a:rPr>
              <a:t>Psicosis Tóxica. Dependencia Tóxicos.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ES" sz="1600" dirty="0">
                <a:solidFill>
                  <a:schemeClr val="bg1"/>
                </a:solidFill>
              </a:rPr>
              <a:t>Psicosis puerperal.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ES" sz="1600" dirty="0">
                <a:solidFill>
                  <a:schemeClr val="bg1"/>
                </a:solidFill>
              </a:rPr>
              <a:t>Episodio Depresivo Grave con síntomas  psicóticos, de inicio en el postparto. 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ES" sz="1600" dirty="0">
                <a:solidFill>
                  <a:schemeClr val="bg1"/>
                </a:solidFill>
              </a:rPr>
              <a:t>Trastorno psicótico agudo transitorio sin especificación. 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ES" sz="1600" dirty="0">
                <a:solidFill>
                  <a:schemeClr val="bg1"/>
                </a:solidFill>
              </a:rPr>
              <a:t>Trastorno Esquizofreniforme.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ES" sz="1600" dirty="0">
                <a:solidFill>
                  <a:schemeClr val="bg1"/>
                </a:solidFill>
              </a:rPr>
              <a:t>Trastorno psicótico agudo y transitorio.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ES" sz="1600" dirty="0">
                <a:solidFill>
                  <a:schemeClr val="bg1"/>
                </a:solidFill>
              </a:rPr>
              <a:t>T.D.R ; último episodio depresivo grave con síntomas psicóticos.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ES" sz="1600" dirty="0">
                <a:solidFill>
                  <a:schemeClr val="bg1"/>
                </a:solidFill>
              </a:rPr>
              <a:t>Trastorno bipolar  Tipo I (último episodio depresivo).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ES" sz="1600" dirty="0">
                <a:solidFill>
                  <a:schemeClr val="bg1"/>
                </a:solidFill>
              </a:rPr>
              <a:t>Trastorno </a:t>
            </a:r>
            <a:r>
              <a:rPr lang="es-ES" sz="1600" dirty="0" smtClean="0">
                <a:solidFill>
                  <a:schemeClr val="bg1"/>
                </a:solidFill>
              </a:rPr>
              <a:t>bipolar </a:t>
            </a:r>
            <a:r>
              <a:rPr lang="es-ES" sz="1600" dirty="0">
                <a:solidFill>
                  <a:schemeClr val="bg1"/>
                </a:solidFill>
              </a:rPr>
              <a:t>Tipo I ( último episodio  maniaco</a:t>
            </a:r>
            <a:r>
              <a:rPr lang="es-ES" sz="1600" dirty="0" smtClean="0">
                <a:solidFill>
                  <a:schemeClr val="bg1"/>
                </a:solidFill>
              </a:rPr>
              <a:t>).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4139952" y="5013176"/>
            <a:ext cx="4752528" cy="830997"/>
          </a:xfrm>
          <a:prstGeom prst="rect">
            <a:avLst/>
          </a:prstGeom>
          <a:solidFill>
            <a:srgbClr val="4F81BD"/>
          </a:solidFill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bg1"/>
                </a:solidFill>
              </a:rPr>
              <a:t>NORMAS: </a:t>
            </a:r>
          </a:p>
          <a:p>
            <a:r>
              <a:rPr lang="es-ES" sz="1600" dirty="0" smtClean="0">
                <a:solidFill>
                  <a:schemeClr val="bg1"/>
                </a:solidFill>
              </a:rPr>
              <a:t>Respeto-tolerancia       Puntualidad 	 Confidencialidad  Sin requisito de participación activa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251520" y="3933056"/>
            <a:ext cx="3096344" cy="923330"/>
          </a:xfrm>
          <a:prstGeom prst="rect">
            <a:avLst/>
          </a:prstGeom>
          <a:solidFill>
            <a:srgbClr val="4F81BD"/>
          </a:solidFill>
        </p:spPr>
        <p:txBody>
          <a:bodyPr wrap="square" rtlCol="0">
            <a:spAutoFit/>
          </a:bodyPr>
          <a:lstStyle/>
          <a:p>
            <a:pPr lvl="0"/>
            <a:r>
              <a:rPr lang="es-ES" dirty="0" smtClean="0">
                <a:solidFill>
                  <a:schemeClr val="bg1"/>
                </a:solidFill>
              </a:rPr>
              <a:t>FORMATO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</a:rPr>
              <a:t>Cerrado / Directivo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bg1"/>
                </a:solidFill>
              </a:rPr>
              <a:t>Homogéneo / Heterogéneo</a:t>
            </a:r>
          </a:p>
        </p:txBody>
      </p:sp>
      <p:sp>
        <p:nvSpPr>
          <p:cNvPr id="2" name="1 Rectángulo"/>
          <p:cNvSpPr/>
          <p:nvPr/>
        </p:nvSpPr>
        <p:spPr>
          <a:xfrm>
            <a:off x="251520" y="5085184"/>
            <a:ext cx="3744416" cy="646331"/>
          </a:xfrm>
          <a:prstGeom prst="rect">
            <a:avLst/>
          </a:prstGeom>
          <a:solidFill>
            <a:srgbClr val="4F81BD"/>
          </a:solidFill>
        </p:spPr>
        <p:txBody>
          <a:bodyPr wrap="square">
            <a:spAutoFit/>
          </a:bodyPr>
          <a:lstStyle/>
          <a:p>
            <a:pPr lvl="0"/>
            <a:r>
              <a:rPr lang="es-ES" dirty="0" smtClean="0">
                <a:solidFill>
                  <a:schemeClr val="bg1"/>
                </a:solidFill>
              </a:rPr>
              <a:t>Frecuencia </a:t>
            </a:r>
            <a:r>
              <a:rPr lang="es-ES" dirty="0">
                <a:solidFill>
                  <a:schemeClr val="bg1"/>
                </a:solidFill>
              </a:rPr>
              <a:t>quincenal </a:t>
            </a:r>
            <a:r>
              <a:rPr lang="es-ES" dirty="0" smtClean="0">
                <a:solidFill>
                  <a:schemeClr val="bg1"/>
                </a:solidFill>
              </a:rPr>
              <a:t> (Nov7-jun </a:t>
            </a:r>
            <a:r>
              <a:rPr lang="es-ES" dirty="0">
                <a:solidFill>
                  <a:schemeClr val="bg1"/>
                </a:solidFill>
              </a:rPr>
              <a:t>2018). </a:t>
            </a:r>
            <a:r>
              <a:rPr lang="es-ES" dirty="0" smtClean="0">
                <a:solidFill>
                  <a:schemeClr val="bg1"/>
                </a:solidFill>
              </a:rPr>
              <a:t> 15 </a:t>
            </a:r>
            <a:r>
              <a:rPr lang="es-ES" dirty="0">
                <a:solidFill>
                  <a:schemeClr val="bg1"/>
                </a:solidFill>
              </a:rPr>
              <a:t>sesiones de 90 </a:t>
            </a:r>
            <a:r>
              <a:rPr lang="es-ES" dirty="0" smtClean="0">
                <a:solidFill>
                  <a:schemeClr val="bg1"/>
                </a:solidFill>
              </a:rPr>
              <a:t>minutos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9760"/>
            <a:ext cx="9144000" cy="1070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899592" y="6021288"/>
            <a:ext cx="8244408" cy="836711"/>
          </a:xfrm>
          <a:prstGeom prst="rect">
            <a:avLst/>
          </a:prstGeom>
          <a:solidFill>
            <a:srgbClr val="2D2593"/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fontAlgn="base">
              <a:spcBef>
                <a:spcPts val="25"/>
              </a:spcBef>
              <a:spcAft>
                <a:spcPts val="1000"/>
              </a:spcAft>
            </a:pPr>
            <a:r>
              <a:rPr lang="es-ES" sz="1600" b="1" dirty="0" smtClean="0">
                <a:solidFill>
                  <a:schemeClr val="bg1"/>
                </a:solidFill>
              </a:rPr>
              <a:t>    EXPERIENCIA PILOTO DE INTERVENCIÓN EN GRUPO CON MUJERES TRAS UN PRIMER EPISODIO</a:t>
            </a:r>
          </a:p>
          <a:p>
            <a:pPr fontAlgn="base">
              <a:spcBef>
                <a:spcPts val="25"/>
              </a:spcBef>
              <a:spcAft>
                <a:spcPts val="1000"/>
              </a:spcAft>
            </a:pPr>
            <a:r>
              <a:rPr lang="es-ES" sz="1600" b="1" dirty="0" smtClean="0">
                <a:solidFill>
                  <a:schemeClr val="bg1"/>
                </a:solidFill>
              </a:rPr>
              <a:t>     PSICÓTICO EN LEHENAK. </a:t>
            </a:r>
            <a:r>
              <a:rPr lang="es-ES" sz="1600" b="1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DRA. AINHOA QUEREJETA BRAZAL.</a:t>
            </a:r>
            <a:r>
              <a:rPr lang="es-ES" sz="16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                         </a:t>
            </a:r>
            <a:endParaRPr kumimoji="0" lang="es-E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" y="6021289"/>
            <a:ext cx="1082356" cy="83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0" y="1052736"/>
            <a:ext cx="9144000" cy="764704"/>
          </a:xfrm>
          <a:solidFill>
            <a:schemeClr val="bg1"/>
          </a:solidFill>
        </p:spPr>
        <p:txBody>
          <a:bodyPr/>
          <a:lstStyle/>
          <a:p>
            <a:r>
              <a:rPr lang="es-ES" dirty="0" smtClean="0">
                <a:solidFill>
                  <a:srgbClr val="282182"/>
                </a:solidFill>
                <a:cs typeface="Arial" pitchFamily="34" charset="0"/>
              </a:rPr>
              <a:t>TEMAS ABORDADOS I</a:t>
            </a:r>
            <a:endParaRPr lang="es-ES" dirty="0">
              <a:solidFill>
                <a:srgbClr val="282182"/>
              </a:solidFill>
              <a:cs typeface="Arial" pitchFamily="34" charset="0"/>
            </a:endParaRPr>
          </a:p>
        </p:txBody>
      </p:sp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967958"/>
              </p:ext>
            </p:extLst>
          </p:nvPr>
        </p:nvGraphicFramePr>
        <p:xfrm>
          <a:off x="251520" y="1916832"/>
          <a:ext cx="8640960" cy="398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5486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PSICOEDUCACIÓN (PRÓDROMOS, SEÑALES</a:t>
                      </a:r>
                      <a:r>
                        <a:rPr lang="es-ES" sz="1600" baseline="0" dirty="0" smtClean="0">
                          <a:solidFill>
                            <a:schemeClr val="bg1"/>
                          </a:solidFill>
                        </a:rPr>
                        <a:t> DE ALARMA,…</a:t>
                      </a:r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s-E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MIEDOS: MIEDO A RECAÍDA, A “QUEDARME ASÍ” </a:t>
                      </a:r>
                      <a:endParaRPr lang="es-ES" sz="1600" dirty="0"/>
                    </a:p>
                  </a:txBody>
                  <a:tcPr marL="0" marR="0" marT="0" marB="0" anchor="ctr">
                    <a:solidFill>
                      <a:srgbClr val="2D2593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EXPERIENCIA</a:t>
                      </a:r>
                      <a:r>
                        <a:rPr lang="es-ES" sz="1600" baseline="0" dirty="0" smtClean="0">
                          <a:solidFill>
                            <a:schemeClr val="bg1"/>
                          </a:solidFill>
                        </a:rPr>
                        <a:t> PSICÓTICA: </a:t>
                      </a:r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“COMO EN UNA PELÍCULA”, “ESTO NO VA CONMIGO”</a:t>
                      </a:r>
                      <a:endParaRPr lang="es-ES" sz="16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dirty="0"/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SENTIMIENTO DE CULPA POR INVOLUCRAR A SERES QUERIDOS EN IDEAS DELIRANTES</a:t>
                      </a:r>
                      <a:endParaRPr lang="es-ES" sz="1600" dirty="0"/>
                    </a:p>
                  </a:txBody>
                  <a:tcPr marL="0" marR="0" marT="0" marB="0" anchor="ctr">
                    <a:solidFill>
                      <a:srgbClr val="0060A8"/>
                    </a:solidFill>
                  </a:tcPr>
                </a:tc>
              </a:tr>
              <a:tr h="3874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INGRESO INVOLUNTARIO</a:t>
                      </a:r>
                    </a:p>
                  </a:txBody>
                  <a:tcPr marL="0" marR="0" marT="0" marB="0" anchor="ctr">
                    <a:solidFill>
                      <a:srgbClr val="2821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ATERRIZAJE” DURO“</a:t>
                      </a:r>
                      <a:endParaRPr lang="es-ES" sz="1600" dirty="0"/>
                    </a:p>
                  </a:txBody>
                  <a:tcPr marL="0" marR="0" marT="0" marB="0" anchor="ctr">
                    <a:solidFill>
                      <a:srgbClr val="4F81BD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TRISTEZA TRAS EXP PSICÓTICA</a:t>
                      </a:r>
                      <a:endParaRPr lang="es-ES" sz="1600" dirty="0"/>
                    </a:p>
                  </a:txBody>
                  <a:tcPr marL="0" marR="0" marT="0" marB="0" anchor="ctr">
                    <a:solidFill>
                      <a:srgbClr val="0060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SERES QUERIDOS: “NO LO QUIEREN VER” / BANALIZACIÓN DE DEPRESIÓN</a:t>
                      </a:r>
                      <a:endParaRPr lang="es-ES" sz="1600" dirty="0"/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</a:tr>
              <a:tr h="5689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 INSEGURIDAD, DIFICULTAD PARA TOMAR DECISIONES, PENSAMIENTOS OBSESIVOS, MANEJO DE PREOCUPACIONES</a:t>
                      </a:r>
                      <a:endParaRPr lang="es-ES" sz="1600" dirty="0" smtClean="0"/>
                    </a:p>
                  </a:txBody>
                  <a:tcPr marL="0" marR="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HIJOS Y RESPONSABILIDDES FAMILIARES</a:t>
                      </a:r>
                      <a:endParaRPr lang="es-ES" sz="1600" dirty="0"/>
                    </a:p>
                  </a:txBody>
                  <a:tcPr marL="0" marR="0" marT="0" marB="0" anchor="ctr">
                    <a:solidFill>
                      <a:srgbClr val="2D2593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MANEJO DE LA INFORMACIÓN PERSONAL CON CERCANOS VS CONOCIDOS </a:t>
                      </a:r>
                      <a:endParaRPr lang="es-ES" sz="1600" dirty="0"/>
                    </a:p>
                  </a:txBody>
                  <a:tcPr marL="0" marR="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DESCONOCIMIENTO DE LA PSICOSIS POR PARTE  LA SOCIEDAD. ESTIGMA</a:t>
                      </a:r>
                      <a:endParaRPr lang="es-ES" sz="1600" dirty="0"/>
                    </a:p>
                  </a:txBody>
                  <a:tcPr marL="0" marR="0" marT="0" marB="0" anchor="ctr">
                    <a:solidFill>
                      <a:srgbClr val="0060A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9760"/>
            <a:ext cx="9144000" cy="1070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971600" y="6021288"/>
            <a:ext cx="8172400" cy="836711"/>
          </a:xfrm>
          <a:prstGeom prst="rect">
            <a:avLst/>
          </a:prstGeom>
          <a:solidFill>
            <a:srgbClr val="2D2593"/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algn="ctr" fontAlgn="base">
              <a:spcBef>
                <a:spcPts val="25"/>
              </a:spcBef>
              <a:spcAft>
                <a:spcPts val="1000"/>
              </a:spcAft>
            </a:pPr>
            <a:r>
              <a:rPr lang="es-ES" sz="1600" b="1" dirty="0" smtClean="0">
                <a:solidFill>
                  <a:schemeClr val="bg1"/>
                </a:solidFill>
              </a:rPr>
              <a:t>    </a:t>
            </a:r>
            <a:r>
              <a:rPr lang="es-ES" sz="1600" b="1" dirty="0" smtClean="0">
                <a:solidFill>
                  <a:schemeClr val="bg1"/>
                </a:solidFill>
              </a:rPr>
              <a:t>EXPERIENCIA PILOTO DE INTERVENCIÓN EN GRUPO CON MUJERES TRAS UN PRIMER EPISODIO </a:t>
            </a:r>
            <a:endParaRPr lang="es-ES" sz="1600" b="1" dirty="0" smtClean="0">
              <a:solidFill>
                <a:schemeClr val="bg1"/>
              </a:solidFill>
            </a:endParaRPr>
          </a:p>
          <a:p>
            <a:pPr algn="ctr" fontAlgn="base">
              <a:spcBef>
                <a:spcPts val="25"/>
              </a:spcBef>
              <a:spcAft>
                <a:spcPts val="1000"/>
              </a:spcAft>
            </a:pPr>
            <a:r>
              <a:rPr lang="es-ES" sz="1600" b="1" dirty="0" smtClean="0">
                <a:solidFill>
                  <a:schemeClr val="bg1"/>
                </a:solidFill>
              </a:rPr>
              <a:t>     </a:t>
            </a:r>
            <a:r>
              <a:rPr lang="es-ES" sz="1600" b="1" dirty="0" smtClean="0">
                <a:solidFill>
                  <a:schemeClr val="bg1"/>
                </a:solidFill>
              </a:rPr>
              <a:t>PSICÓTICO EN LEHENAK. </a:t>
            </a:r>
            <a:r>
              <a:rPr lang="es-ES" sz="1600" b="1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DRA. AINHOA QUEREJETA BRAZAL.</a:t>
            </a:r>
            <a:r>
              <a:rPr lang="es-ES" sz="16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                         </a:t>
            </a:r>
            <a:endParaRPr kumimoji="0" lang="es-E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" y="6021289"/>
            <a:ext cx="1082356" cy="83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0" y="1052736"/>
            <a:ext cx="9144000" cy="764704"/>
          </a:xfrm>
          <a:solidFill>
            <a:schemeClr val="bg1"/>
          </a:solidFill>
        </p:spPr>
        <p:txBody>
          <a:bodyPr/>
          <a:lstStyle/>
          <a:p>
            <a:r>
              <a:rPr lang="es-ES" dirty="0" smtClean="0">
                <a:solidFill>
                  <a:srgbClr val="282182"/>
                </a:solidFill>
                <a:cs typeface="Arial" pitchFamily="34" charset="0"/>
              </a:rPr>
              <a:t>TEMAS ABORDADOS II</a:t>
            </a:r>
            <a:endParaRPr lang="es-ES" dirty="0">
              <a:solidFill>
                <a:srgbClr val="282182"/>
              </a:solidFill>
              <a:cs typeface="Arial" pitchFamily="34" charset="0"/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887150"/>
              </p:ext>
            </p:extLst>
          </p:nvPr>
        </p:nvGraphicFramePr>
        <p:xfrm>
          <a:off x="251520" y="1844824"/>
          <a:ext cx="8640960" cy="406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DIFERENCIAR REALIDAD DE IRREALIDAD</a:t>
                      </a:r>
                      <a:endParaRPr lang="es-E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CLÍNICA DEPRESIVA</a:t>
                      </a:r>
                      <a:endParaRPr lang="es-ES" sz="1600" dirty="0"/>
                    </a:p>
                  </a:txBody>
                  <a:tcPr anchor="ctr">
                    <a:solidFill>
                      <a:srgbClr val="2D2593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VERGÜENZA</a:t>
                      </a:r>
                      <a:endParaRPr lang="es-ES" sz="16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ESTRATEGIAS ADAPTATIVAS</a:t>
                      </a:r>
                      <a:endParaRPr lang="es-ES" sz="16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DE REGULACIÓN EMOCIONAL</a:t>
                      </a:r>
                      <a:endParaRPr lang="es-ES" sz="1600" dirty="0"/>
                    </a:p>
                  </a:txBody>
                  <a:tcPr anchor="ctr">
                    <a:solidFill>
                      <a:srgbClr val="0060A8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DIFICULTAD PARA RETOMAR RELACIONES INTERPERSONALES</a:t>
                      </a:r>
                      <a:endParaRPr lang="es-ES" sz="1600" dirty="0" smtClean="0"/>
                    </a:p>
                    <a:p>
                      <a:pPr algn="ctr"/>
                      <a:endParaRPr lang="es-ES" sz="1600" dirty="0"/>
                    </a:p>
                  </a:txBody>
                  <a:tcPr anchor="ctr">
                    <a:solidFill>
                      <a:srgbClr val="28218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IDEACIÓN AUTOLÍTICA. INTENTOS AUTOLÍTICOS</a:t>
                      </a:r>
                      <a:endParaRPr lang="es-ES" sz="1600" dirty="0"/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REINCORPORACIÓN</a:t>
                      </a:r>
                      <a:r>
                        <a:rPr lang="es-ES" sz="1600" baseline="0" dirty="0" smtClean="0">
                          <a:solidFill>
                            <a:schemeClr val="bg1"/>
                          </a:solidFill>
                        </a:rPr>
                        <a:t> LABORAL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60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ADQUISICIÓN DE CONCIENCIA DE ENFERMEDAD</a:t>
                      </a:r>
                      <a:endParaRPr lang="es-ES" sz="16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DUELO POR LA PÉRDIDA DE SALUD</a:t>
                      </a:r>
                      <a:endParaRPr lang="es-ES" sz="1600" dirty="0"/>
                    </a:p>
                  </a:txBody>
                  <a:tcPr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EXPRESIÓN DE ADMIRACIÓN MUTUA</a:t>
                      </a:r>
                      <a:endParaRPr lang="es-ES" sz="1600" dirty="0"/>
                    </a:p>
                  </a:txBody>
                  <a:tcPr anchor="ctr">
                    <a:solidFill>
                      <a:srgbClr val="2D2593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DIFERENCIAS EN HABILIDADES SOCIALES (MODELADO)</a:t>
                      </a:r>
                      <a:endParaRPr lang="es-ES" sz="1600" dirty="0"/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smtClean="0">
                          <a:solidFill>
                            <a:schemeClr val="bg1"/>
                          </a:solidFill>
                        </a:rPr>
                        <a:t>DESEO DE MEJORAR AL VER A MIEMBROS DEL GRUPO MEJOR</a:t>
                      </a:r>
                      <a:endParaRPr lang="es-ES" sz="1600" dirty="0"/>
                    </a:p>
                  </a:txBody>
                  <a:tcPr anchor="ctr">
                    <a:solidFill>
                      <a:srgbClr val="0060A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9760"/>
            <a:ext cx="9144000" cy="1070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072980" y="6021288"/>
            <a:ext cx="8100392" cy="836712"/>
          </a:xfrm>
          <a:prstGeom prst="rect">
            <a:avLst/>
          </a:prstGeom>
          <a:solidFill>
            <a:srgbClr val="2D2593"/>
          </a:solidFill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algn="ctr" fontAlgn="base">
              <a:spcBef>
                <a:spcPts val="25"/>
              </a:spcBef>
              <a:spcAft>
                <a:spcPts val="1000"/>
              </a:spcAft>
            </a:pPr>
            <a:r>
              <a:rPr lang="es-ES" sz="1600" b="1" dirty="0" smtClean="0">
                <a:solidFill>
                  <a:schemeClr val="bg1"/>
                </a:solidFill>
              </a:rPr>
              <a:t>  </a:t>
            </a:r>
            <a:r>
              <a:rPr lang="es-ES" sz="1600" b="1" dirty="0" smtClean="0">
                <a:solidFill>
                  <a:schemeClr val="bg1"/>
                </a:solidFill>
              </a:rPr>
              <a:t>EXPERIENCIA PILOTO DE INTERVENCIÓN EN GRUPO CON MUJERES TRAS UN PRIMER EPISODIO</a:t>
            </a:r>
            <a:endParaRPr lang="es-ES" sz="1600" b="1" dirty="0" smtClean="0">
              <a:solidFill>
                <a:schemeClr val="bg1"/>
              </a:solidFill>
            </a:endParaRPr>
          </a:p>
          <a:p>
            <a:pPr algn="ctr" fontAlgn="base">
              <a:spcBef>
                <a:spcPts val="25"/>
              </a:spcBef>
              <a:spcAft>
                <a:spcPts val="1000"/>
              </a:spcAft>
            </a:pPr>
            <a:r>
              <a:rPr lang="es-ES" sz="1600" b="1" dirty="0" smtClean="0">
                <a:solidFill>
                  <a:schemeClr val="bg1"/>
                </a:solidFill>
              </a:rPr>
              <a:t>     </a:t>
            </a:r>
            <a:r>
              <a:rPr lang="es-ES" sz="1600" b="1" dirty="0" smtClean="0">
                <a:solidFill>
                  <a:schemeClr val="bg1"/>
                </a:solidFill>
              </a:rPr>
              <a:t>PSICÓTICO EN LEHENAK. </a:t>
            </a:r>
            <a:r>
              <a:rPr lang="es-ES" sz="1600" b="1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DRA. AINHOA QUEREJETA BRAZAL.</a:t>
            </a:r>
            <a:r>
              <a:rPr lang="es-ES" sz="1600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                         </a:t>
            </a:r>
            <a:endParaRPr kumimoji="0" lang="es-ES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" y="6021289"/>
            <a:ext cx="1082356" cy="83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67544" y="1412776"/>
            <a:ext cx="3240360" cy="76470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282182"/>
                </a:solidFill>
                <a:cs typeface="Arial" pitchFamily="34" charset="0"/>
              </a:rPr>
              <a:t>DINÁMICAS, EVOLUCIÓN</a:t>
            </a:r>
            <a:endParaRPr lang="es-ES" dirty="0">
              <a:solidFill>
                <a:srgbClr val="282182"/>
              </a:solidFill>
              <a:cs typeface="Arial" pitchFamily="34" charset="0"/>
            </a:endParaRP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323528" y="2443744"/>
            <a:ext cx="3672408" cy="3672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200" dirty="0">
                <a:solidFill>
                  <a:srgbClr val="282182"/>
                </a:solidFill>
              </a:rPr>
              <a:t>I</a:t>
            </a:r>
            <a:r>
              <a:rPr kumimoji="0" lang="es-ES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282182"/>
                </a:solidFill>
                <a:effectLst/>
                <a:uLnTx/>
                <a:uFillTx/>
              </a:rPr>
              <a:t>mpacto ideación de muerte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200" noProof="0" dirty="0" smtClean="0">
                <a:solidFill>
                  <a:srgbClr val="282182"/>
                </a:solidFill>
              </a:rPr>
              <a:t>Si</a:t>
            </a:r>
            <a:r>
              <a:rPr kumimoji="0" lang="es-ES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282182"/>
                </a:solidFill>
                <a:effectLst/>
                <a:uLnTx/>
                <a:uFillTx/>
              </a:rPr>
              <a:t>ntomatología depresiva </a:t>
            </a:r>
            <a:r>
              <a:rPr kumimoji="0" lang="es-ES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282182"/>
                </a:solidFill>
                <a:effectLst/>
                <a:uLnTx/>
                <a:uFillTx/>
                <a:latin typeface="Franklin Gothic Book"/>
              </a:rPr>
              <a:t>→ menor </a:t>
            </a:r>
            <a:r>
              <a:rPr kumimoji="0" lang="es-ES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282182"/>
                </a:solidFill>
                <a:effectLst/>
                <a:uLnTx/>
                <a:uFillTx/>
              </a:rPr>
              <a:t> participación, ayudadas por el funcionamiento del resto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s-ES" sz="1200" dirty="0">
                <a:solidFill>
                  <a:srgbClr val="282182"/>
                </a:solidFill>
              </a:rPr>
              <a:t>Poco participativa por vergüenza ante brote psicótico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200" dirty="0" smtClean="0">
                <a:solidFill>
                  <a:srgbClr val="282182"/>
                </a:solidFill>
              </a:rPr>
              <a:t>B</a:t>
            </a:r>
            <a:r>
              <a:rPr kumimoji="0" lang="es-ES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282182"/>
                </a:solidFill>
                <a:effectLst/>
                <a:uLnTx/>
                <a:uFillTx/>
              </a:rPr>
              <a:t>uen funcionamiento aporta esperanza de recuperación y ofrece pautas de manejo de síntomas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200" dirty="0">
                <a:solidFill>
                  <a:srgbClr val="282182"/>
                </a:solidFill>
              </a:rPr>
              <a:t>S</a:t>
            </a:r>
            <a:r>
              <a:rPr kumimoji="0" lang="es-ES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282182"/>
                </a:solidFill>
                <a:effectLst/>
                <a:uLnTx/>
                <a:uFillTx/>
              </a:rPr>
              <a:t>íntomas negativos (aislada en casa)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282182"/>
                </a:solidFill>
                <a:effectLst/>
                <a:uLnTx/>
                <a:uFillTx/>
              </a:rPr>
              <a:t>Utilización del humor al hablar de episodio maníaco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200" dirty="0">
                <a:solidFill>
                  <a:srgbClr val="282182"/>
                </a:solidFill>
              </a:rPr>
              <a:t>P</a:t>
            </a:r>
            <a:r>
              <a:rPr kumimoji="0" lang="es-ES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282182"/>
                </a:solidFill>
                <a:effectLst/>
                <a:uLnTx/>
                <a:uFillTx/>
              </a:rPr>
              <a:t>oco participativa, escucha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200" dirty="0" smtClean="0">
                <a:solidFill>
                  <a:srgbClr val="282182"/>
                </a:solidFill>
              </a:rPr>
              <a:t>Mantenimiento de estabilidad psicopatológica</a:t>
            </a:r>
            <a:endParaRPr kumimoji="0" lang="es-ES" sz="1200" i="0" u="none" strike="noStrike" kern="1200" cap="none" spc="0" normalizeH="0" baseline="0" noProof="0" dirty="0" smtClean="0">
              <a:ln>
                <a:noFill/>
              </a:ln>
              <a:solidFill>
                <a:srgbClr val="282182"/>
              </a:solidFill>
              <a:effectLst/>
              <a:uLnTx/>
              <a:uFillTx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4499992" y="2646842"/>
            <a:ext cx="4320480" cy="31683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" sz="1200" dirty="0" smtClean="0">
                <a:solidFill>
                  <a:srgbClr val="2D2593"/>
                </a:solidFill>
              </a:rPr>
              <a:t>Los miembros del grupo refieren que ha sido un espacio de gran ayuda, lugar seguro (confidencial) donde compartir el proceso de enfermedad.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" sz="1200" dirty="0" smtClean="0">
                <a:solidFill>
                  <a:srgbClr val="2D2593"/>
                </a:solidFill>
              </a:rPr>
              <a:t>Han establecido una conexión emocional.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" sz="1200" dirty="0" smtClean="0">
                <a:solidFill>
                  <a:srgbClr val="2D2593"/>
                </a:solidFill>
              </a:rPr>
              <a:t>Proceso de identificación.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" sz="1200" dirty="0" smtClean="0">
                <a:solidFill>
                  <a:srgbClr val="2D2593"/>
                </a:solidFill>
              </a:rPr>
              <a:t>“Hicimos piña”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" sz="1200" dirty="0" smtClean="0">
                <a:solidFill>
                  <a:srgbClr val="2D2593"/>
                </a:solidFill>
              </a:rPr>
              <a:t>Lo que nos pasó lo vimos “como normal”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" sz="1200" dirty="0" smtClean="0">
                <a:solidFill>
                  <a:srgbClr val="2D2593"/>
                </a:solidFill>
              </a:rPr>
              <a:t>Mejor con mujeres porque la comunicación es mejor porque “nos han puesto las mismas etiquetas”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" sz="1200" dirty="0" smtClean="0">
                <a:solidFill>
                  <a:srgbClr val="2D2593"/>
                </a:solidFill>
              </a:rPr>
              <a:t>“El grupo sirve sobre todo por el estigma social que tiene esta enfermedad”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" sz="1200" dirty="0" smtClean="0">
                <a:solidFill>
                  <a:srgbClr val="2D2593"/>
                </a:solidFill>
              </a:rPr>
              <a:t>Se muestran muy agradecidas por el servicio.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" sz="1200" dirty="0" smtClean="0">
                <a:solidFill>
                  <a:srgbClr val="2D2593"/>
                </a:solidFill>
              </a:rPr>
              <a:t>Sienten tristeza por la terminación del grupo.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s-ES" sz="1200" dirty="0" smtClean="0">
                <a:solidFill>
                  <a:srgbClr val="2D2593"/>
                </a:solidFill>
              </a:rPr>
              <a:t>“Fue una terapia muy buena, nos mantuvo bien”</a:t>
            </a:r>
            <a:endParaRPr lang="es-ES" sz="2000" i="1" dirty="0">
              <a:solidFill>
                <a:srgbClr val="2D2593"/>
              </a:solidFill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5292080" y="1648058"/>
            <a:ext cx="2592288" cy="7647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>
                <a:solidFill>
                  <a:srgbClr val="282182"/>
                </a:solidFill>
                <a:cs typeface="Arial" pitchFamily="34" charset="0"/>
              </a:rPr>
              <a:t>FEEDBACK</a:t>
            </a:r>
            <a:endParaRPr lang="es-ES" dirty="0">
              <a:solidFill>
                <a:srgbClr val="282182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</TotalTime>
  <Words>587</Words>
  <Application>Microsoft Office PowerPoint</Application>
  <PresentationFormat>Presentación en pantalla (4:3)</PresentationFormat>
  <Paragraphs>81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CARACTERÍSTICAS GRUPO PILOTO</vt:lpstr>
      <vt:lpstr>TEMAS ABORDADOS I</vt:lpstr>
      <vt:lpstr>TEMAS ABORDADOS II</vt:lpstr>
      <vt:lpstr>DINÁMICAS, EVOLUCIÓN</vt:lpstr>
    </vt:vector>
  </TitlesOfParts>
  <Company>Osakidetza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Experiencia piloto de encuentro entre mujeres con psicosis en el Programa de Primeros Episodios Psicóticos. Primeras impresiones y posibilidades futuras    Dra. Ainhoa Querejeta Psicóloga Clínica Profesora en la Facultad de Psicología de la Universidad de Deusto</dc:title>
  <dc:creator>AINOA QUEREJETA BRAZAL</dc:creator>
  <cp:lastModifiedBy>AINOA QUEREJETA BRAZAL</cp:lastModifiedBy>
  <cp:revision>87</cp:revision>
  <dcterms:created xsi:type="dcterms:W3CDTF">2019-05-08T09:49:52Z</dcterms:created>
  <dcterms:modified xsi:type="dcterms:W3CDTF">2019-05-22T08:44:44Z</dcterms:modified>
</cp:coreProperties>
</file>