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65354330708662"/>
          <c:y val="4.9075452895507556E-2"/>
          <c:w val="0.5258220670529391"/>
          <c:h val="0.754318915878697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16 mujeres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Hoja1!$A$3:$A$6</c:f>
              <c:strCache>
                <c:ptCount val="4"/>
                <c:pt idx="0">
                  <c:v>20-30 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</c:strCache>
            </c:strRef>
          </c:cat>
          <c:val>
            <c:numRef>
              <c:f>Hoja1!$B$3:$B$6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Hoja1!$C$2</c:f>
              <c:strCache>
                <c:ptCount val="1"/>
                <c:pt idx="0">
                  <c:v>15 hombres  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Hoja1!$A$3:$A$6</c:f>
              <c:strCache>
                <c:ptCount val="4"/>
                <c:pt idx="0">
                  <c:v>20-30 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</c:strCache>
            </c:strRef>
          </c:cat>
          <c:val>
            <c:numRef>
              <c:f>Hoja1!$C$3:$C$6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Hoja1!$D$2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Hoja1!$A$3:$A$6</c:f>
              <c:strCache>
                <c:ptCount val="4"/>
                <c:pt idx="0">
                  <c:v>20-30 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</c:strCache>
            </c:strRef>
          </c:cat>
          <c:val>
            <c:numRef>
              <c:f>Hoja1!$D$3:$D$6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678592"/>
        <c:axId val="69680128"/>
        <c:axId val="0"/>
      </c:bar3DChart>
      <c:catAx>
        <c:axId val="6967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69680128"/>
        <c:crosses val="autoZero"/>
        <c:auto val="1"/>
        <c:lblAlgn val="ctr"/>
        <c:lblOffset val="100"/>
        <c:noMultiLvlLbl val="0"/>
      </c:catAx>
      <c:valAx>
        <c:axId val="6968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678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Origen</a:t>
            </a:r>
            <a:r>
              <a:rPr lang="en-US" baseline="0" dirty="0" smtClean="0"/>
              <a:t> de las </a:t>
            </a:r>
            <a:r>
              <a:rPr lang="en-US" baseline="0" dirty="0" err="1" smtClean="0"/>
              <a:t>derivaciones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Derivaciones</c:v>
                </c:pt>
              </c:strCache>
            </c:strRef>
          </c:tx>
          <c:explosion val="25"/>
          <c:cat>
            <c:strRef>
              <c:f>Hoja1!$A$2:$A$7</c:f>
              <c:strCache>
                <c:ptCount val="6"/>
                <c:pt idx="0">
                  <c:v>Lehenak</c:v>
                </c:pt>
                <c:pt idx="1">
                  <c:v>UPR</c:v>
                </c:pt>
                <c:pt idx="2">
                  <c:v>Unidad Subagudos</c:v>
                </c:pt>
                <c:pt idx="3">
                  <c:v>CSM</c:v>
                </c:pt>
                <c:pt idx="4">
                  <c:v>Larga estancia</c:v>
                </c:pt>
                <c:pt idx="5">
                  <c:v>Unidad de Agudos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18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7990914241313837"/>
          <c:y val="0.21409186858025875"/>
          <c:w val="0.44776361548556431"/>
          <c:h val="0.5790152559055118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3"/>
                <c:pt idx="0">
                  <c:v>No</c:v>
                </c:pt>
                <c:pt idx="1">
                  <c:v>0 -50</c:v>
                </c:pt>
                <c:pt idx="2">
                  <c:v>Más de 50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69778816"/>
        <c:axId val="69792896"/>
        <c:axId val="0"/>
      </c:bar3DChart>
      <c:catAx>
        <c:axId val="69778816"/>
        <c:scaling>
          <c:orientation val="minMax"/>
        </c:scaling>
        <c:delete val="0"/>
        <c:axPos val="b"/>
        <c:majorTickMark val="out"/>
        <c:minorTickMark val="none"/>
        <c:tickLblPos val="nextTo"/>
        <c:crossAx val="69792896"/>
        <c:crosses val="autoZero"/>
        <c:auto val="1"/>
        <c:lblAlgn val="ctr"/>
        <c:lblOffset val="100"/>
        <c:noMultiLvlLbl val="0"/>
      </c:catAx>
      <c:valAx>
        <c:axId val="69792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high"/>
        <c:crossAx val="6977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3200" dirty="0" smtClean="0"/>
              <a:t>Estancia </a:t>
            </a:r>
            <a:r>
              <a:rPr lang="es-ES" sz="3200" dirty="0"/>
              <a:t>en el HD (años</a:t>
            </a:r>
            <a:r>
              <a:rPr lang="es-ES" dirty="0"/>
              <a:t>)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Tiempo en el HD (años)</c:v>
                </c:pt>
              </c:strCache>
            </c:strRef>
          </c:tx>
          <c:explosion val="25"/>
          <c:cat>
            <c:strRef>
              <c:f>Hoja1!$A$2:$A$5</c:f>
              <c:strCache>
                <c:ptCount val="4"/>
                <c:pt idx="0">
                  <c:v>1 a 2</c:v>
                </c:pt>
                <c:pt idx="1">
                  <c:v>2 a 5</c:v>
                </c:pt>
                <c:pt idx="2">
                  <c:v>5 a 10</c:v>
                </c:pt>
                <c:pt idx="3">
                  <c:v>más 10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es-ES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Tiempo post-alta (años)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Menos de 1</c:v>
                </c:pt>
                <c:pt idx="1">
                  <c:v>1 a 3</c:v>
                </c:pt>
                <c:pt idx="2">
                  <c:v>Más de 3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</c:v>
                </c:pt>
                <c:pt idx="1">
                  <c:v>15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49952"/>
        <c:axId val="21151744"/>
        <c:axId val="0"/>
      </c:bar3DChart>
      <c:catAx>
        <c:axId val="21149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s-ES"/>
          </a:p>
        </c:txPr>
        <c:crossAx val="21151744"/>
        <c:crosses val="autoZero"/>
        <c:auto val="1"/>
        <c:lblAlgn val="ctr"/>
        <c:lblOffset val="100"/>
        <c:noMultiLvlLbl val="0"/>
      </c:catAx>
      <c:valAx>
        <c:axId val="21151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49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13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3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74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18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24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9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23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41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16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37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F0403-558A-4DEB-8693-3A7406EE0FA5}" type="datetimeFigureOut">
              <a:rPr lang="es-ES" smtClean="0"/>
              <a:t>21/05/2019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B96AA-3C4F-489C-93E1-DF93D63C7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414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EFICIENCIA DE NUESTRO HOSPITAL DE DÍA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sz="5800" dirty="0" smtClean="0"/>
              <a:t>EVOLUCIÓN DE PACIENTES POST-ALTA DEL HD DE DURANGO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Autores: Fátima Uribe, Eneko Gutiérrez, Ruth </a:t>
            </a:r>
            <a:r>
              <a:rPr lang="es-ES" dirty="0" smtClean="0"/>
              <a:t>Mora</a:t>
            </a:r>
          </a:p>
          <a:p>
            <a:r>
              <a:rPr lang="es-ES" smtClean="0"/>
              <a:t>Equipo del HD de Durango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11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323528" y="197768"/>
            <a:ext cx="8229600" cy="1143000"/>
          </a:xfrm>
        </p:spPr>
        <p:txBody>
          <a:bodyPr/>
          <a:lstStyle/>
          <a:p>
            <a:r>
              <a:rPr lang="es-ES" dirty="0" smtClean="0"/>
              <a:t>Características de los pacientes </a:t>
            </a:r>
            <a:endParaRPr lang="es-ES" dirty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7975440"/>
              </p:ext>
            </p:extLst>
          </p:nvPr>
        </p:nvGraphicFramePr>
        <p:xfrm>
          <a:off x="457200" y="1988840"/>
          <a:ext cx="44028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20334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11560" y="1340768"/>
            <a:ext cx="25922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E</a:t>
            </a:r>
            <a:r>
              <a:rPr lang="es-ES" sz="2400" b="1" dirty="0" smtClean="0"/>
              <a:t>dad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37577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/>
              <a:t>DIAGNÓSTICOS PACIENTES DADOS DE ALTA: </a:t>
            </a:r>
          </a:p>
          <a:p>
            <a:pPr marL="0" indent="0">
              <a:buNone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Esquiz</a:t>
            </a:r>
            <a:r>
              <a:rPr lang="es-ES" dirty="0" smtClean="0"/>
              <a:t>. paranoide: 25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TB: 2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TCA: 1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T. ideas delirantes: 2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Psicosis </a:t>
            </a:r>
            <a:r>
              <a:rPr lang="es-ES" dirty="0" err="1" smtClean="0"/>
              <a:t>n.e</a:t>
            </a:r>
            <a:r>
              <a:rPr lang="es-ES" dirty="0" smtClean="0"/>
              <a:t>.: 1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0" y="548680"/>
            <a:ext cx="4038600" cy="6120680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/>
              <a:t>INGRESO PREVIO AL HD (en días):</a:t>
            </a:r>
          </a:p>
          <a:p>
            <a:endParaRPr lang="es-ES" dirty="0"/>
          </a:p>
          <a:p>
            <a:endParaRPr lang="es-ES" dirty="0" smtClean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528351217"/>
              </p:ext>
            </p:extLst>
          </p:nvPr>
        </p:nvGraphicFramePr>
        <p:xfrm>
          <a:off x="1691680" y="1412776"/>
          <a:ext cx="7032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44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692697"/>
            <a:ext cx="4040188" cy="576064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813527"/>
              </p:ext>
            </p:extLst>
          </p:nvPr>
        </p:nvGraphicFramePr>
        <p:xfrm>
          <a:off x="457200" y="692696"/>
          <a:ext cx="4040188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692697"/>
            <a:ext cx="4041775" cy="648072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/>
              <a:t>Destinos al alta</a:t>
            </a:r>
            <a:endParaRPr lang="es-ES" sz="3200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09090438"/>
              </p:ext>
            </p:extLst>
          </p:nvPr>
        </p:nvGraphicFramePr>
        <p:xfrm>
          <a:off x="4788023" y="2276867"/>
          <a:ext cx="389877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5"/>
                <a:gridCol w="1522513"/>
              </a:tblGrid>
              <a:tr h="516058">
                <a:tc gridSpan="2">
                  <a:txBody>
                    <a:bodyPr/>
                    <a:lstStyle/>
                    <a:p>
                      <a:r>
                        <a:rPr lang="es-ES" sz="2800" dirty="0" smtClean="0"/>
                        <a:t>Destino</a:t>
                      </a:r>
                      <a:r>
                        <a:rPr lang="es-ES" sz="2800" baseline="0" dirty="0" smtClean="0"/>
                        <a:t> </a:t>
                      </a:r>
                      <a:endParaRPr lang="es-E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16058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CSM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23</a:t>
                      </a:r>
                      <a:endParaRPr lang="es-ES" sz="2800" dirty="0"/>
                    </a:p>
                  </a:txBody>
                  <a:tcPr/>
                </a:tc>
              </a:tr>
              <a:tr h="516058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CCEE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4</a:t>
                      </a:r>
                      <a:endParaRPr lang="es-ES" sz="2800" dirty="0"/>
                    </a:p>
                  </a:txBody>
                  <a:tcPr/>
                </a:tc>
              </a:tr>
              <a:tr h="516058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Otro HD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1</a:t>
                      </a:r>
                      <a:endParaRPr lang="es-ES" sz="2800" dirty="0"/>
                    </a:p>
                  </a:txBody>
                  <a:tcPr/>
                </a:tc>
              </a:tr>
              <a:tr h="516058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H.</a:t>
                      </a:r>
                      <a:r>
                        <a:rPr lang="es-ES" sz="2800" baseline="0" dirty="0" smtClean="0"/>
                        <a:t> Izarra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2</a:t>
                      </a:r>
                      <a:endParaRPr lang="es-ES" sz="2800" dirty="0"/>
                    </a:p>
                  </a:txBody>
                  <a:tcPr/>
                </a:tc>
              </a:tr>
              <a:tr h="516058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TAC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1</a:t>
                      </a:r>
                      <a:endParaRPr lang="es-E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5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3600" u="sng" dirty="0" smtClean="0"/>
              <a:t>Estabilidad tras el alta:</a:t>
            </a:r>
            <a:r>
              <a:rPr lang="es-ES" sz="3600" dirty="0" smtClean="0"/>
              <a:t> De 31 pacientes analizados, 28 se han mantenido sin ingresos. </a:t>
            </a:r>
            <a:endParaRPr lang="es-ES" sz="36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970048"/>
              </p:ext>
            </p:extLst>
          </p:nvPr>
        </p:nvGraphicFramePr>
        <p:xfrm>
          <a:off x="457200" y="1600200"/>
          <a:ext cx="3609975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2631692"/>
              </p:ext>
            </p:extLst>
          </p:nvPr>
        </p:nvGraphicFramePr>
        <p:xfrm>
          <a:off x="4729667" y="1772815"/>
          <a:ext cx="352901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685"/>
                <a:gridCol w="518329"/>
              </a:tblGrid>
              <a:tr h="45313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Ocupación post-alta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Centro ocupacional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5</a:t>
                      </a:r>
                      <a:endParaRPr lang="es-ES" sz="24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Trabajo normalizado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4</a:t>
                      </a:r>
                      <a:endParaRPr lang="es-ES" sz="24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Estudios/</a:t>
                      </a:r>
                      <a:r>
                        <a:rPr lang="es-ES" sz="2400" baseline="0" dirty="0" smtClean="0"/>
                        <a:t> cursos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3</a:t>
                      </a:r>
                      <a:endParaRPr lang="es-ES" sz="24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Voluntariado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2</a:t>
                      </a:r>
                      <a:endParaRPr lang="es-ES" sz="24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Activ</a:t>
                      </a:r>
                      <a:r>
                        <a:rPr lang="es-ES" sz="2400" dirty="0" smtClean="0"/>
                        <a:t>. deportiva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9</a:t>
                      </a:r>
                      <a:endParaRPr lang="es-ES" sz="24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Sólo seguimiento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8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ESTABILIDAD POST-ALTA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438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143</Words>
  <Application>Microsoft Office PowerPoint</Application>
  <PresentationFormat>Presentación en pantalla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EFICIENCIA DE NUESTRO HOSPITAL DE DÍA</vt:lpstr>
      <vt:lpstr>Características de los pacientes </vt:lpstr>
      <vt:lpstr>Presentación de PowerPoint</vt:lpstr>
      <vt:lpstr>Presentación de PowerPoint</vt:lpstr>
      <vt:lpstr>Estabilidad tras el alta: De 31 pacientes analizados, 28 se han mantenido sin ingresos. </vt:lpstr>
    </vt:vector>
  </TitlesOfParts>
  <Company>Osakidetza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EFICACIA HOSPITALES DE DÍA</dc:title>
  <dc:creator>FATIMA URIBE GUINEA</dc:creator>
  <cp:lastModifiedBy>FATIMA URIBE GUINEA</cp:lastModifiedBy>
  <cp:revision>28</cp:revision>
  <dcterms:created xsi:type="dcterms:W3CDTF">2019-05-20T11:44:19Z</dcterms:created>
  <dcterms:modified xsi:type="dcterms:W3CDTF">2019-05-21T12:33:39Z</dcterms:modified>
</cp:coreProperties>
</file>