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3" r:id="rId4"/>
    <p:sldId id="269" r:id="rId5"/>
    <p:sldId id="270" r:id="rId6"/>
  </p:sldIdLst>
  <p:sldSz cx="9144000" cy="6858000" type="screen4x3"/>
  <p:notesSz cx="6735763" cy="98694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ASUNCION GARAY AROSTEGUI" initials="MAG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DCC"/>
    <a:srgbClr val="2D5289"/>
    <a:srgbClr val="831717"/>
    <a:srgbClr val="0F5932"/>
    <a:srgbClr val="7E0000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39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6653488254739448"/>
          <c:y val="4.2145593869731802E-2"/>
          <c:w val="0.29840382820951838"/>
          <c:h val="0.861871059221045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Hoja1!$A$19:$A$32</c:f>
              <c:strCache>
                <c:ptCount val="14"/>
                <c:pt idx="0">
                  <c:v>1.ME GUSTA BAILAR</c:v>
                </c:pt>
                <c:pt idx="1">
                  <c:v>2. ME GUSTA LA ZUMBA QUE HACEMOS EN EL HD</c:v>
                </c:pt>
                <c:pt idx="2">
                  <c:v>3.ME GUSTA HACERLO CON LOS COMPAÑEROS DEL HOSPITAL DE DÍA</c:v>
                </c:pt>
                <c:pt idx="3">
                  <c:v>4. ME GUSTA HACER LA GIMNASIA CON BAILE.</c:v>
                </c:pt>
                <c:pt idx="4">
                  <c:v>5.LA MÚSICA QUE PONEMOS ME ACTIVA</c:v>
                </c:pt>
                <c:pt idx="5">
                  <c:v>6.CREO QUE MEJORA MI SALUD FÍSICA</c:v>
                </c:pt>
                <c:pt idx="6">
                  <c:v>7. ME AYUDA A ESTAR CONCENTRADO/A</c:v>
                </c:pt>
                <c:pt idx="7">
                  <c:v>8. ME SIENTO MAS CONTENTO/A CUANDO HAGO LA ZUMBA.</c:v>
                </c:pt>
                <c:pt idx="8">
                  <c:v>9.ME SIENTO MÁS TRANQUILO/A  DESPUES DE HACER LA ZUMBA</c:v>
                </c:pt>
                <c:pt idx="9">
                  <c:v>10. ME PARECE BIEN HACERLO DOS DÍAS POR SEMANA.</c:v>
                </c:pt>
                <c:pt idx="10">
                  <c:v>11. ME AYUDA A MEJORAR LA MEMORIA</c:v>
                </c:pt>
                <c:pt idx="11">
                  <c:v>12. ME AYUDA A SENTIRME MÁS A GUSTO CONMIGO MISMO/A</c:v>
                </c:pt>
                <c:pt idx="12">
                  <c:v>13. ME GUSTARÍA PODER HACERLO POR MI CUENTA</c:v>
                </c:pt>
                <c:pt idx="13">
                  <c:v>14. ME GUSTARÍA HACERLO CON EL GRUPO DE H.D. PERO EN UN POLIDEPORTIVO</c:v>
                </c:pt>
              </c:strCache>
            </c:strRef>
          </c:cat>
          <c:val>
            <c:numRef>
              <c:f>Hoja1!$B$19:$B$32</c:f>
              <c:numCache>
                <c:formatCode>0.0</c:formatCode>
                <c:ptCount val="14"/>
                <c:pt idx="0">
                  <c:v>4</c:v>
                </c:pt>
                <c:pt idx="1">
                  <c:v>4.083333333333333</c:v>
                </c:pt>
                <c:pt idx="2">
                  <c:v>4.166666666666667</c:v>
                </c:pt>
                <c:pt idx="3">
                  <c:v>4.5</c:v>
                </c:pt>
                <c:pt idx="4">
                  <c:v>4</c:v>
                </c:pt>
                <c:pt idx="5">
                  <c:v>4.25</c:v>
                </c:pt>
                <c:pt idx="6">
                  <c:v>4.083333333333333</c:v>
                </c:pt>
                <c:pt idx="7">
                  <c:v>3.8333333333333335</c:v>
                </c:pt>
                <c:pt idx="8">
                  <c:v>4.083333333333333</c:v>
                </c:pt>
                <c:pt idx="9">
                  <c:v>3.9166666666666665</c:v>
                </c:pt>
                <c:pt idx="10">
                  <c:v>3.6666666666666665</c:v>
                </c:pt>
                <c:pt idx="11">
                  <c:v>4</c:v>
                </c:pt>
                <c:pt idx="12">
                  <c:v>2.25</c:v>
                </c:pt>
                <c:pt idx="13">
                  <c:v>1.8333333333333333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0256"/>
        <c:axId val="40241792"/>
      </c:barChart>
      <c:catAx>
        <c:axId val="40240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0" anchor="ctr" anchorCtr="1"/>
          <a:lstStyle/>
          <a:p>
            <a:pPr>
              <a:defRPr>
                <a:solidFill>
                  <a:srgbClr val="2D5289"/>
                </a:solidFill>
              </a:defRPr>
            </a:pPr>
            <a:endParaRPr lang="es-ES"/>
          </a:p>
        </c:txPr>
        <c:crossAx val="40241792"/>
        <c:crosses val="autoZero"/>
        <c:auto val="1"/>
        <c:lblAlgn val="l"/>
        <c:lblOffset val="100"/>
        <c:noMultiLvlLbl val="0"/>
      </c:catAx>
      <c:valAx>
        <c:axId val="4024179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4024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5ADC1-3283-481F-972F-D094D2721F9D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2DEDC-B4F9-498C-8200-0BFE4500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5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F7B8E-0068-4D38-97ED-934D455E71D0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D6179-2FB6-4DCF-8733-A8C32A376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35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D6179-2FB6-4DCF-8733-A8C32A37613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27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D6179-2FB6-4DCF-8733-A8C32A37613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2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950C02-9E8F-4F2F-8E9B-8CCC4D0704EC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09A15D-2A16-4120-BFEB-210770051F4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ISANDO%20FUERTE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VID-20190424-WA0009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630616" cy="299766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	</a:t>
            </a:r>
            <a:endParaRPr lang="es-ES" sz="4800" b="1" dirty="0" smtClean="0">
              <a:solidFill>
                <a:schemeClr val="accent1">
                  <a:lumMod val="75000"/>
                </a:schemeClr>
              </a:solidFill>
              <a:latin typeface="Aller" panose="02000503030000020004" pitchFamily="2" charset="0"/>
              <a:cs typeface="Aharoni" panose="02010803020104030203" pitchFamily="2" charset="-79"/>
            </a:endParaRPr>
          </a:p>
          <a:p>
            <a:pPr marL="82296" algn="just"/>
            <a:r>
              <a:rPr lang="es-ES" sz="58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Qué </a:t>
            </a:r>
            <a:r>
              <a:rPr lang="es-ES" sz="5800" b="1" dirty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hacemos:</a:t>
            </a:r>
          </a:p>
          <a:p>
            <a:pPr marL="82296" algn="just"/>
            <a:r>
              <a:rPr lang="es-E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En el </a:t>
            </a:r>
            <a:r>
              <a:rPr lang="es-E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Programa </a:t>
            </a:r>
            <a:r>
              <a:rPr lang="es-ES" sz="3100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de Actividades de la </a:t>
            </a:r>
            <a:r>
              <a:rPr lang="es-E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Vida </a:t>
            </a:r>
            <a:r>
              <a:rPr lang="es-ES" sz="3100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Diaria, </a:t>
            </a:r>
            <a:r>
              <a:rPr lang="es-E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movilización</a:t>
            </a:r>
            <a:r>
              <a:rPr lang="es-ES" sz="3100" dirty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, Ocio y Participación </a:t>
            </a:r>
            <a:r>
              <a:rPr lang="es-E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Social para pacientes con trastorno mental grave:</a:t>
            </a:r>
            <a:endParaRPr lang="es-ES" sz="3100" dirty="0">
              <a:solidFill>
                <a:schemeClr val="accent1">
                  <a:lumMod val="75000"/>
                </a:schemeClr>
              </a:solidFill>
              <a:latin typeface="+mj-lt"/>
              <a:cs typeface="Aharoni" panose="02010803020104030203" pitchFamily="2" charset="-79"/>
            </a:endParaRPr>
          </a:p>
          <a:p>
            <a:pPr marL="512064" lvl="1" algn="just"/>
            <a:r>
              <a:rPr lang="es-ES" sz="3400" b="1" dirty="0" smtClean="0">
                <a:solidFill>
                  <a:srgbClr val="00B050"/>
                </a:solidFill>
                <a:latin typeface="+mj-lt"/>
              </a:rPr>
              <a:t>Gimnasia </a:t>
            </a:r>
            <a:r>
              <a:rPr lang="es-ES" sz="3400" b="1" dirty="0">
                <a:solidFill>
                  <a:srgbClr val="00B050"/>
                </a:solidFill>
                <a:latin typeface="+mj-lt"/>
              </a:rPr>
              <a:t>con música coreografiada:</a:t>
            </a:r>
          </a:p>
          <a:p>
            <a:pPr marL="512064" lvl="1" algn="just"/>
            <a:r>
              <a:rPr lang="es-ES" sz="3400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    </a:t>
            </a:r>
            <a:r>
              <a:rPr lang="es-ES" sz="3400" i="1" dirty="0">
                <a:solidFill>
                  <a:schemeClr val="accent1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Movilización +  diversión</a:t>
            </a:r>
          </a:p>
          <a:p>
            <a:pPr algn="just"/>
            <a:endParaRPr lang="es-ES" sz="4800" dirty="0">
              <a:solidFill>
                <a:schemeClr val="tx1"/>
              </a:solidFill>
              <a:latin typeface="Aller" panose="02000503030000020004" pitchFamily="2" charset="0"/>
              <a:cs typeface="Aharoni" panose="02010803020104030203" pitchFamily="2" charset="-79"/>
            </a:endParaRPr>
          </a:p>
          <a:p>
            <a:pPr algn="just"/>
            <a:endParaRPr lang="es-ES" sz="4800" dirty="0">
              <a:solidFill>
                <a:schemeClr val="tx1"/>
              </a:solidFill>
              <a:latin typeface="Aller" panose="02000503030000020004" pitchFamily="2" charset="0"/>
              <a:cs typeface="Aharoni" panose="02010803020104030203" pitchFamily="2" charset="-79"/>
            </a:endParaRPr>
          </a:p>
          <a:p>
            <a:pPr algn="just"/>
            <a:endParaRPr lang="es-ES" sz="4800" b="0" u="sng" dirty="0">
              <a:solidFill>
                <a:schemeClr val="tx1"/>
              </a:solidFill>
              <a:latin typeface="Aller" panose="02000503030000020004" pitchFamily="2" charset="0"/>
              <a:cs typeface="Aharoni" panose="02010803020104030203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15716" y="0"/>
            <a:ext cx="6948772" cy="244827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/>
            </a:r>
            <a:b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</a:b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“PISANDO FUERTE”</a:t>
            </a:r>
            <a: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/>
            </a:r>
            <a:b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</a:br>
            <a:r>
              <a:rPr lang="es-ES" sz="2700" dirty="0" smtClean="0">
                <a:solidFill>
                  <a:srgbClr val="4E67C8">
                    <a:lumMod val="50000"/>
                  </a:srgb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El baile coreografiado como herramienta de recuperación</a:t>
            </a: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/>
            </a:r>
            <a:br>
              <a:rPr lang="es-ES" sz="4400" b="1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</a:b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/>
            </a:r>
            <a:br>
              <a:rPr lang="es-ES" sz="4400" b="1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</a:br>
            <a: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/>
            </a:r>
            <a:b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</a:br>
            <a:endParaRPr lang="es-ES" sz="2700" b="1" u="sng" dirty="0">
              <a:solidFill>
                <a:schemeClr val="accent1">
                  <a:lumMod val="50000"/>
                </a:schemeClr>
              </a:solidFill>
              <a:latin typeface="Aller" panose="02000503030000020004" pitchFamily="2" charset="0"/>
              <a:cs typeface="Aharoni" panose="02010803020104030203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03848" y="1988840"/>
            <a:ext cx="58326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dirty="0" smtClean="0">
              <a:latin typeface="Aller" panose="02000503030000020004" pitchFamily="2" charset="0"/>
              <a:cs typeface="Aharoni" panose="02010803020104030203" pitchFamily="2" charset="-79"/>
            </a:endParaRPr>
          </a:p>
          <a:p>
            <a:r>
              <a:rPr lang="es-ES" sz="2000" b="1" i="1" dirty="0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Yolanda </a:t>
            </a:r>
            <a:r>
              <a:rPr lang="es-ES" sz="2000" b="1" i="1" dirty="0" err="1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Uribarri</a:t>
            </a:r>
            <a:r>
              <a:rPr lang="es-ES" sz="2000" b="1" i="1" dirty="0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 (Monitora)</a:t>
            </a:r>
          </a:p>
          <a:p>
            <a:r>
              <a:rPr lang="es-ES" sz="2000" b="1" i="1" dirty="0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Myriam Ruiz </a:t>
            </a:r>
            <a:r>
              <a:rPr lang="es-ES" sz="2000" b="1" i="1" dirty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G</a:t>
            </a:r>
            <a:r>
              <a:rPr lang="es-ES" sz="2000" b="1" i="1" dirty="0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onzález (Terapeuta </a:t>
            </a:r>
            <a:r>
              <a:rPr lang="es-ES" sz="2000" b="1" i="1" dirty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O</a:t>
            </a:r>
            <a:r>
              <a:rPr lang="es-ES" sz="2000" b="1" i="1" dirty="0" smtClean="0">
                <a:solidFill>
                  <a:srgbClr val="7030A0"/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cupacional)</a:t>
            </a:r>
          </a:p>
          <a:p>
            <a:pPr algn="ctr"/>
            <a:r>
              <a:rPr lang="es-ES" sz="2000" b="1" i="1" dirty="0" smtClean="0">
                <a:solidFill>
                  <a:schemeClr val="accent3">
                    <a:lumMod val="75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Hospital de día de </a:t>
            </a:r>
            <a:r>
              <a:rPr lang="es-ES" sz="2000" b="1" i="1" dirty="0" err="1" smtClean="0">
                <a:solidFill>
                  <a:schemeClr val="accent3">
                    <a:lumMod val="75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Ajuriaguerra</a:t>
            </a:r>
            <a:r>
              <a:rPr lang="es-ES" sz="2000" i="1" dirty="0">
                <a:solidFill>
                  <a:schemeClr val="accent3">
                    <a:lumMod val="75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	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Aller" panose="02000503030000020004" pitchFamily="2" charset="0"/>
                <a:cs typeface="Aharoni" panose="02010803020104030203" pitchFamily="2" charset="-79"/>
              </a:rPr>
              <a:t>	</a:t>
            </a:r>
            <a:r>
              <a:rPr lang="es-ES" dirty="0">
                <a:latin typeface="Aller" panose="02000503030000020004" pitchFamily="2" charset="0"/>
                <a:cs typeface="Aharoni" panose="02010803020104030203" pitchFamily="2" charset="-79"/>
              </a:rPr>
              <a:t>			</a:t>
            </a:r>
            <a:endParaRPr lang="es-ES" sz="1600" dirty="0">
              <a:latin typeface="Aller" panose="02000503030000020004" pitchFamily="2" charset="0"/>
              <a:cs typeface="Aharoni" panose="02010803020104030203" pitchFamily="2" charset="-79"/>
            </a:endParaRPr>
          </a:p>
        </p:txBody>
      </p:sp>
      <p:pic>
        <p:nvPicPr>
          <p:cNvPr id="1030" name="Picture 6" descr="Imagen relacionada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3312368" cy="375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5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36992" cy="676875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s-ES" sz="4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Para </a:t>
            </a:r>
            <a:r>
              <a:rPr lang="es-ES" sz="4600" b="1" dirty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qué lo hacemos</a:t>
            </a:r>
            <a:r>
              <a:rPr lang="es-ES" sz="4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:</a:t>
            </a:r>
          </a:p>
          <a:p>
            <a:pPr marL="82296" indent="0">
              <a:buNone/>
            </a:pPr>
            <a:endParaRPr lang="es-ES" sz="1700" b="1" dirty="0" smtClean="0">
              <a:solidFill>
                <a:srgbClr val="0070C0"/>
              </a:solidFill>
            </a:endParaRPr>
          </a:p>
          <a:p>
            <a:r>
              <a:rPr lang="es-ES" sz="2800" b="1" dirty="0" smtClean="0">
                <a:solidFill>
                  <a:srgbClr val="2D5289"/>
                </a:solidFill>
              </a:rPr>
              <a:t>Objetivos físicos:</a:t>
            </a:r>
          </a:p>
          <a:p>
            <a:pPr lvl="1"/>
            <a:r>
              <a:rPr lang="es-ES" sz="2200" dirty="0" smtClean="0">
                <a:solidFill>
                  <a:srgbClr val="2D5289"/>
                </a:solidFill>
              </a:rPr>
              <a:t>Aumentar la tolerancia al esfuerzo físico  y ejercicio cardiovascular.</a:t>
            </a:r>
          </a:p>
          <a:p>
            <a:pPr lvl="1"/>
            <a:r>
              <a:rPr lang="es-ES" sz="2200" dirty="0" smtClean="0">
                <a:solidFill>
                  <a:srgbClr val="2D5289"/>
                </a:solidFill>
              </a:rPr>
              <a:t>Equilibrio , ritmo y coordinación</a:t>
            </a:r>
          </a:p>
          <a:p>
            <a:pPr lvl="1"/>
            <a:r>
              <a:rPr lang="es-ES" sz="2200" dirty="0" smtClean="0">
                <a:solidFill>
                  <a:srgbClr val="2D5289"/>
                </a:solidFill>
              </a:rPr>
              <a:t>Disfrute del ejercicio físico</a:t>
            </a:r>
          </a:p>
          <a:p>
            <a:pPr lvl="1"/>
            <a:r>
              <a:rPr lang="es-ES" sz="2200" dirty="0" smtClean="0">
                <a:solidFill>
                  <a:srgbClr val="2D5289"/>
                </a:solidFill>
              </a:rPr>
              <a:t>Instaurar un hábito saludable</a:t>
            </a:r>
          </a:p>
          <a:p>
            <a:r>
              <a:rPr lang="es-ES" sz="3100" b="1" dirty="0" smtClean="0">
                <a:solidFill>
                  <a:srgbClr val="2D5289"/>
                </a:solidFill>
              </a:rPr>
              <a:t>Objetivos psicosociales:</a:t>
            </a:r>
          </a:p>
          <a:p>
            <a:pPr lvl="1"/>
            <a:r>
              <a:rPr lang="es-ES" sz="2400" dirty="0" smtClean="0">
                <a:solidFill>
                  <a:srgbClr val="2D5289"/>
                </a:solidFill>
              </a:rPr>
              <a:t>Mejorar la capacidad cognitiva:</a:t>
            </a:r>
          </a:p>
          <a:p>
            <a:pPr lvl="2"/>
            <a:r>
              <a:rPr lang="es-ES" sz="2400" dirty="0">
                <a:solidFill>
                  <a:srgbClr val="2D5289"/>
                </a:solidFill>
              </a:rPr>
              <a:t>Atención </a:t>
            </a:r>
          </a:p>
          <a:p>
            <a:pPr lvl="2"/>
            <a:r>
              <a:rPr lang="es-ES" sz="2400" dirty="0">
                <a:solidFill>
                  <a:srgbClr val="2D5289"/>
                </a:solidFill>
              </a:rPr>
              <a:t>Concentración</a:t>
            </a:r>
          </a:p>
          <a:p>
            <a:pPr lvl="2"/>
            <a:r>
              <a:rPr lang="es-ES" sz="2400" dirty="0" smtClean="0">
                <a:solidFill>
                  <a:srgbClr val="2D5289"/>
                </a:solidFill>
              </a:rPr>
              <a:t>Memoria </a:t>
            </a:r>
          </a:p>
          <a:p>
            <a:pPr lvl="1"/>
            <a:r>
              <a:rPr lang="es-ES" sz="2400" dirty="0" smtClean="0">
                <a:solidFill>
                  <a:srgbClr val="2D5289"/>
                </a:solidFill>
              </a:rPr>
              <a:t>Mejorar el estado de ánimo</a:t>
            </a:r>
          </a:p>
          <a:p>
            <a:pPr lvl="1"/>
            <a:r>
              <a:rPr lang="es-ES" sz="2400" dirty="0" smtClean="0">
                <a:solidFill>
                  <a:srgbClr val="2D5289"/>
                </a:solidFill>
              </a:rPr>
              <a:t>Aumentar la conciencia corporal</a:t>
            </a:r>
          </a:p>
          <a:p>
            <a:pPr lvl="1"/>
            <a:r>
              <a:rPr lang="es-ES" sz="2400" dirty="0" smtClean="0">
                <a:solidFill>
                  <a:srgbClr val="2D5289"/>
                </a:solidFill>
              </a:rPr>
              <a:t>Mejorar la autoestima</a:t>
            </a:r>
          </a:p>
          <a:p>
            <a:pPr lvl="1"/>
            <a:r>
              <a:rPr lang="es-ES" sz="2400" dirty="0" smtClean="0">
                <a:solidFill>
                  <a:srgbClr val="2D5289"/>
                </a:solidFill>
              </a:rPr>
              <a:t>Socialización</a:t>
            </a:r>
          </a:p>
          <a:p>
            <a:pPr lvl="1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68567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820" y="928"/>
            <a:ext cx="5568280" cy="8367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ES" sz="2800" dirty="0" smtClean="0">
                <a:solidFill>
                  <a:srgbClr val="0070C0"/>
                </a:solidFill>
              </a:rPr>
              <a:t>¿</a:t>
            </a:r>
            <a:r>
              <a:rPr lang="es-ES" sz="4400" dirty="0" smtClean="0">
                <a:solidFill>
                  <a:srgbClr val="0070C0"/>
                </a:solidFill>
              </a:rPr>
              <a:t>Cómo lo hacemos?</a:t>
            </a:r>
            <a:endParaRPr lang="es-ES" sz="44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7653064" cy="3240360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rgbClr val="2D5289"/>
                </a:solidFill>
              </a:rPr>
              <a:t>Seleccionar una </a:t>
            </a:r>
            <a:r>
              <a:rPr lang="es-ES" sz="2000" dirty="0" smtClean="0">
                <a:solidFill>
                  <a:srgbClr val="2D5289"/>
                </a:solidFill>
              </a:rPr>
              <a:t>coreografía sencilla y adaptada.</a:t>
            </a:r>
            <a:endParaRPr lang="es-ES" sz="2000" dirty="0">
              <a:solidFill>
                <a:srgbClr val="2D5289"/>
              </a:solidFill>
            </a:endParaRPr>
          </a:p>
          <a:p>
            <a:r>
              <a:rPr lang="es-ES" sz="2000" dirty="0">
                <a:solidFill>
                  <a:srgbClr val="2D5289"/>
                </a:solidFill>
              </a:rPr>
              <a:t>Marcar los pasos sin </a:t>
            </a:r>
            <a:r>
              <a:rPr lang="es-ES" sz="2000" dirty="0" smtClean="0">
                <a:solidFill>
                  <a:srgbClr val="2D5289"/>
                </a:solidFill>
              </a:rPr>
              <a:t>música y repetirlos varias veces.</a:t>
            </a:r>
            <a:endParaRPr lang="es-ES" sz="2000" dirty="0">
              <a:solidFill>
                <a:srgbClr val="2D5289"/>
              </a:solidFill>
            </a:endParaRPr>
          </a:p>
          <a:p>
            <a:r>
              <a:rPr lang="es-ES" sz="2000" dirty="0" smtClean="0">
                <a:solidFill>
                  <a:srgbClr val="2D5289"/>
                </a:solidFill>
              </a:rPr>
              <a:t>Ensayamos </a:t>
            </a:r>
            <a:r>
              <a:rPr lang="es-ES" sz="2000" dirty="0">
                <a:solidFill>
                  <a:srgbClr val="2D5289"/>
                </a:solidFill>
              </a:rPr>
              <a:t>con música.</a:t>
            </a:r>
          </a:p>
          <a:p>
            <a:r>
              <a:rPr lang="es-ES" sz="2000" dirty="0">
                <a:solidFill>
                  <a:srgbClr val="2D5289"/>
                </a:solidFill>
              </a:rPr>
              <a:t>Introducimos </a:t>
            </a:r>
            <a:r>
              <a:rPr lang="es-ES" sz="2000" dirty="0" smtClean="0">
                <a:solidFill>
                  <a:srgbClr val="2D5289"/>
                </a:solidFill>
              </a:rPr>
              <a:t>las otras </a:t>
            </a:r>
            <a:r>
              <a:rPr lang="es-ES" sz="2000" dirty="0">
                <a:solidFill>
                  <a:srgbClr val="2D5289"/>
                </a:solidFill>
              </a:rPr>
              <a:t>coreografías  ya aprendidas.</a:t>
            </a:r>
          </a:p>
          <a:p>
            <a:r>
              <a:rPr lang="es-ES" sz="2000" dirty="0" smtClean="0">
                <a:solidFill>
                  <a:srgbClr val="2D5289"/>
                </a:solidFill>
              </a:rPr>
              <a:t>Cada uno lo ejecuta con la intensidad que puede.</a:t>
            </a:r>
            <a:endParaRPr lang="es-ES" sz="2000" dirty="0">
              <a:solidFill>
                <a:srgbClr val="2D5289"/>
              </a:solidFill>
            </a:endParaRPr>
          </a:p>
          <a:p>
            <a:r>
              <a:rPr lang="es-ES" sz="2000" dirty="0" smtClean="0">
                <a:solidFill>
                  <a:srgbClr val="2D5289"/>
                </a:solidFill>
              </a:rPr>
              <a:t>Frecuencia</a:t>
            </a:r>
            <a:r>
              <a:rPr lang="es-ES" sz="2000" dirty="0">
                <a:solidFill>
                  <a:srgbClr val="2D5289"/>
                </a:solidFill>
              </a:rPr>
              <a:t>: 2 días por semana. (No quieren ampliar).</a:t>
            </a:r>
          </a:p>
          <a:p>
            <a:r>
              <a:rPr lang="es-ES" sz="2000" dirty="0" smtClean="0">
                <a:solidFill>
                  <a:srgbClr val="2D5289"/>
                </a:solidFill>
              </a:rPr>
              <a:t>A </a:t>
            </a:r>
            <a:r>
              <a:rPr lang="es-ES" sz="2000" dirty="0">
                <a:solidFill>
                  <a:srgbClr val="2D5289"/>
                </a:solidFill>
              </a:rPr>
              <a:t>primera hora de la </a:t>
            </a:r>
            <a:r>
              <a:rPr lang="es-ES" sz="2000" dirty="0" smtClean="0">
                <a:solidFill>
                  <a:srgbClr val="2D5289"/>
                </a:solidFill>
              </a:rPr>
              <a:t>mañana y dura 30 </a:t>
            </a:r>
            <a:r>
              <a:rPr lang="es-ES" sz="2000" dirty="0">
                <a:solidFill>
                  <a:srgbClr val="2D5289"/>
                </a:solidFill>
              </a:rPr>
              <a:t>min</a:t>
            </a:r>
            <a:r>
              <a:rPr lang="es-ES" sz="2000" dirty="0" smtClean="0">
                <a:solidFill>
                  <a:srgbClr val="2D5289"/>
                </a:solidFill>
              </a:rPr>
              <a:t>.</a:t>
            </a:r>
          </a:p>
          <a:p>
            <a:r>
              <a:rPr lang="es-ES" sz="2000" dirty="0" smtClean="0">
                <a:solidFill>
                  <a:srgbClr val="2D5289"/>
                </a:solidFill>
              </a:rPr>
              <a:t>Dirige la actividad un monitor pero se intercambia con un paciente. </a:t>
            </a:r>
            <a:endParaRPr lang="es-ES" sz="2000" dirty="0">
              <a:solidFill>
                <a:srgbClr val="2D5289"/>
              </a:solidFill>
            </a:endParaRPr>
          </a:p>
          <a:p>
            <a:endParaRPr lang="es-ES" sz="2000" dirty="0" smtClean="0">
              <a:solidFill>
                <a:srgbClr val="2D5289"/>
              </a:solidFill>
            </a:endParaRPr>
          </a:p>
          <a:p>
            <a:r>
              <a:rPr lang="es-ES" sz="2000" dirty="0">
                <a:solidFill>
                  <a:srgbClr val="2D5289"/>
                </a:solidFill>
                <a:cs typeface="Arial" panose="020B0604020202020204" pitchFamily="34" charset="0"/>
              </a:rPr>
              <a:t>Sala diáfana y algunas sillas.</a:t>
            </a:r>
          </a:p>
          <a:p>
            <a:r>
              <a:rPr lang="es-ES" sz="2000" dirty="0">
                <a:solidFill>
                  <a:srgbClr val="2D5289"/>
                </a:solidFill>
                <a:cs typeface="Arial" panose="020B0604020202020204" pitchFamily="34" charset="0"/>
              </a:rPr>
              <a:t>Ordenador con altavoces</a:t>
            </a:r>
          </a:p>
          <a:p>
            <a:r>
              <a:rPr lang="es-ES" sz="2000" dirty="0">
                <a:solidFill>
                  <a:srgbClr val="2D5289"/>
                </a:solidFill>
                <a:cs typeface="Arial" panose="020B0604020202020204" pitchFamily="34" charset="0"/>
              </a:rPr>
              <a:t>Agua</a:t>
            </a:r>
          </a:p>
          <a:p>
            <a:r>
              <a:rPr lang="es-ES" sz="2000" dirty="0">
                <a:solidFill>
                  <a:srgbClr val="2D5289"/>
                </a:solidFill>
                <a:cs typeface="Arial" panose="020B0604020202020204" pitchFamily="34" charset="0"/>
              </a:rPr>
              <a:t>Vestimenta adecuada</a:t>
            </a:r>
          </a:p>
          <a:p>
            <a:r>
              <a:rPr lang="es-ES" sz="2000" dirty="0">
                <a:solidFill>
                  <a:srgbClr val="2D5289"/>
                </a:solidFill>
                <a:cs typeface="Arial" panose="020B0604020202020204" pitchFamily="34" charset="0"/>
              </a:rPr>
              <a:t>Dos monitores</a:t>
            </a:r>
          </a:p>
          <a:p>
            <a:endParaRPr lang="es-ES" sz="2000" dirty="0">
              <a:solidFill>
                <a:srgbClr val="2D5289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2820" y="3842984"/>
            <a:ext cx="505072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dirty="0" smtClean="0">
                <a:solidFill>
                  <a:srgbClr val="0070C0"/>
                </a:solidFill>
              </a:rPr>
              <a:t>¿</a:t>
            </a:r>
            <a:r>
              <a:rPr lang="es-ES" b="1" dirty="0" smtClean="0">
                <a:solidFill>
                  <a:srgbClr val="0070C0"/>
                </a:solidFill>
              </a:rPr>
              <a:t>Con qué recursos?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83568" y="4684608"/>
            <a:ext cx="3989224" cy="192042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ES" sz="2000" dirty="0">
              <a:solidFill>
                <a:srgbClr val="2D5289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" r="-1"/>
          <a:stretch/>
        </p:blipFill>
        <p:spPr>
          <a:xfrm>
            <a:off x="5464880" y="3842984"/>
            <a:ext cx="3663840" cy="2793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71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3888432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 smtClean="0">
                <a:solidFill>
                  <a:srgbClr val="0070C0"/>
                </a:solidFill>
              </a:rPr>
              <a:t>Resultados</a:t>
            </a:r>
            <a:endParaRPr lang="es-ES" dirty="0">
              <a:solidFill>
                <a:srgbClr val="0070C0"/>
              </a:solidFill>
            </a:endParaRP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125120"/>
              </p:ext>
            </p:extLst>
          </p:nvPr>
        </p:nvGraphicFramePr>
        <p:xfrm>
          <a:off x="-1299488" y="1916832"/>
          <a:ext cx="102625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118446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2D5289"/>
                </a:solidFill>
              </a:rPr>
              <a:t>Encuesta  de 14 preguntas de 1 a 5 (nada a mucho)   a 12  pacientes:</a:t>
            </a:r>
            <a:endParaRPr lang="es-ES" sz="2000" dirty="0">
              <a:solidFill>
                <a:srgbClr val="2D52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52728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Conclusiones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362176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b="1" dirty="0" smtClean="0">
                <a:solidFill>
                  <a:srgbClr val="2D5289"/>
                </a:solidFill>
                <a:latin typeface="+mj-lt"/>
              </a:rPr>
              <a:t>Apreciamos cambios.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Mejora de la actitud hacia la actividad. Más interesados. 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Utilizan lo aprendido cuando hay baile libre.</a:t>
            </a:r>
          </a:p>
          <a:p>
            <a:pPr marL="0" indent="0" algn="just">
              <a:buNone/>
            </a:pPr>
            <a:r>
              <a:rPr lang="es-ES" sz="2000" b="1" dirty="0" smtClean="0">
                <a:solidFill>
                  <a:srgbClr val="2D5289"/>
                </a:solidFill>
                <a:latin typeface="+mj-lt"/>
              </a:rPr>
              <a:t>Se muestran satisfechos porque  influye en: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Mejora la</a:t>
            </a:r>
            <a:r>
              <a:rPr lang="es-ES" sz="2000" b="1" dirty="0" smtClean="0">
                <a:solidFill>
                  <a:srgbClr val="2D5289"/>
                </a:solidFill>
                <a:latin typeface="+mj-lt"/>
              </a:rPr>
              <a:t>  </a:t>
            </a:r>
            <a:r>
              <a:rPr lang="es-ES" sz="2000" dirty="0">
                <a:solidFill>
                  <a:srgbClr val="2D5289"/>
                </a:solidFill>
                <a:latin typeface="+mj-lt"/>
              </a:rPr>
              <a:t>autoestima y bienestar </a:t>
            </a:r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psicológico.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Mejora su atención  y su memoria. 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Se sienten mejor a nivel físico.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Desarrolla la socialización incluso fuera del centro.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Consideran una actividad fácil y ajustada en el tiempo.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Les gusta la combinación con la música. </a:t>
            </a:r>
          </a:p>
          <a:p>
            <a:pPr marL="0" indent="0" algn="just">
              <a:buNone/>
            </a:pPr>
            <a:r>
              <a:rPr lang="es-ES" sz="2000" b="1" dirty="0" smtClean="0">
                <a:solidFill>
                  <a:srgbClr val="2D5289"/>
                </a:solidFill>
                <a:latin typeface="+mj-lt"/>
              </a:rPr>
              <a:t>Hay que mejorar: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Aspectos básicos: la adecuación del vestido y calzado.</a:t>
            </a:r>
          </a:p>
          <a:p>
            <a:pPr marL="342900" indent="-342900" algn="just"/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Impacto de la actividad  y </a:t>
            </a:r>
            <a:r>
              <a:rPr lang="es-ES" sz="2000" dirty="0" err="1" smtClean="0">
                <a:solidFill>
                  <a:srgbClr val="2D5289"/>
                </a:solidFill>
                <a:latin typeface="+mj-lt"/>
              </a:rPr>
              <a:t>autoestigma</a:t>
            </a:r>
            <a:r>
              <a:rPr lang="es-ES" sz="2000" dirty="0" smtClean="0">
                <a:solidFill>
                  <a:srgbClr val="2D5289"/>
                </a:solidFill>
                <a:latin typeface="+mj-lt"/>
              </a:rPr>
              <a:t>, pues rechazan el hacerlo, solos o acompañados, en un sitio normalizado.</a:t>
            </a:r>
          </a:p>
          <a:p>
            <a:pPr marL="82296" indent="0" algn="ctr">
              <a:buNone/>
            </a:pPr>
            <a:r>
              <a:rPr lang="es-ES" sz="2000" dirty="0" smtClean="0">
                <a:solidFill>
                  <a:srgbClr val="7030A0"/>
                </a:solidFill>
                <a:latin typeface="+mj-lt"/>
                <a:hlinkClick r:id="rId3" action="ppaction://hlinkfile"/>
              </a:rPr>
              <a:t>vídeo de demostrativo de algunas sesiones</a:t>
            </a:r>
            <a:endParaRPr lang="es-ES" sz="2000" dirty="0" smtClean="0">
              <a:solidFill>
                <a:srgbClr val="7030A0"/>
              </a:solidFill>
              <a:latin typeface="+mj-lt"/>
              <a:hlinkClick r:id="rId4" action="ppaction://hlinkfile"/>
            </a:endParaRPr>
          </a:p>
          <a:p>
            <a:pPr marL="82296" indent="0" algn="just">
              <a:buNone/>
            </a:pPr>
            <a:endParaRPr lang="es-ES" sz="2000" dirty="0">
              <a:solidFill>
                <a:srgbClr val="2D5289"/>
              </a:solidFill>
              <a:latin typeface="+mj-lt"/>
              <a:hlinkClick r:id="rId4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30899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494</TotalTime>
  <Words>307</Words>
  <Application>Microsoft Office PowerPoint</Application>
  <PresentationFormat>Presentación en pantalla (4:3)</PresentationFormat>
  <Paragraphs>62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 “PISANDO FUERTE” El baile coreografiado como herramienta de recuperación   </vt:lpstr>
      <vt:lpstr>Presentación de PowerPoint</vt:lpstr>
      <vt:lpstr>¿Cómo lo hacemos?</vt:lpstr>
      <vt:lpstr>Resultados</vt:lpstr>
      <vt:lpstr>Conclusiones</vt:lpstr>
    </vt:vector>
  </TitlesOfParts>
  <Company>Osakidetza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GIMNASIA CON BAILE</dc:title>
  <dc:creator>YOLANDA URIBARRI AJA</dc:creator>
  <cp:lastModifiedBy>MARIA ASUNCION GARAY AROSTEGUI</cp:lastModifiedBy>
  <cp:revision>73</cp:revision>
  <cp:lastPrinted>2019-05-16T12:03:07Z</cp:lastPrinted>
  <dcterms:created xsi:type="dcterms:W3CDTF">2019-04-17T10:38:50Z</dcterms:created>
  <dcterms:modified xsi:type="dcterms:W3CDTF">2019-05-20T08:19:58Z</dcterms:modified>
</cp:coreProperties>
</file>