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E38AE57-C40C-4591-8081-BDA59D7F758D}">
          <p14:sldIdLst>
            <p14:sldId id="257"/>
            <p14:sldId id="258"/>
            <p14:sldId id="259"/>
            <p14:sldId id="260"/>
          </p14:sldIdLst>
        </p14:section>
        <p14:section name="Sección sin título" id="{0AA8A8C8-B1B3-40F7-B56A-79AA0FC4683E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18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99467" autoAdjust="0"/>
  </p:normalViewPr>
  <p:slideViewPr>
    <p:cSldViewPr snapToGrid="0">
      <p:cViewPr varScale="1">
        <p:scale>
          <a:sx n="77" d="100"/>
          <a:sy n="77" d="100"/>
        </p:scale>
        <p:origin x="114" y="1326"/>
      </p:cViewPr>
      <p:guideLst>
        <p:guide orient="horz" pos="2160"/>
        <p:guide pos="55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2115-F8B4-4FA6-96B6-16F18576965A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CCEFA-E31D-4327-AA54-65F2E70F6F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866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C411C-520A-48D1-BD02-28FB6C7CCE76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04B50-26AF-4CE3-A8BC-318BCC9C4C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028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2" y="1449149"/>
            <a:ext cx="10572000" cy="2971051"/>
          </a:xfrm>
        </p:spPr>
        <p:txBody>
          <a:bodyPr/>
          <a:lstStyle>
            <a:lvl1pPr>
              <a:defRPr sz="540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2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D2D8-0679-4EE4-A589-9270A3E09518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1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40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95" indent="0">
              <a:buNone/>
              <a:defRPr sz="1200"/>
            </a:lvl2pPr>
            <a:lvl3pPr marL="914390" indent="0">
              <a:buNone/>
              <a:defRPr sz="1001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2" indent="0">
              <a:buNone/>
              <a:defRPr sz="900"/>
            </a:lvl6pPr>
            <a:lvl7pPr marL="2743167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8F5A-1332-4640-AC7A-C1641637EB6B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8" y="1081458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8" y="1238503"/>
            <a:ext cx="5893840" cy="2645912"/>
          </a:xfrm>
        </p:spPr>
        <p:txBody>
          <a:bodyPr anchor="b"/>
          <a:lstStyle>
            <a:lvl1pPr algn="l">
              <a:defRPr sz="4201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4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19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8"/>
            <a:ext cx="3810002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D7E4-9973-40E3-8409-E5CBB4A5CA6C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E26F-88EE-43CD-8E7D-13620EC87D8F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1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8717-864D-4FB6-BD8C-A5A70F61E63B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4" y="446091"/>
            <a:ext cx="4522348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1" y="586173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91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376B-75A3-4BC6-8104-6DF88EDAE599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1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3" y="447189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9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BE34-566F-45A1-88CA-FFEDAF8F7198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1">
                <a:solidFill>
                  <a:schemeClr val="tx1"/>
                </a:solidFill>
              </a:defRPr>
            </a:lvl1pPr>
            <a:lvl2pPr marL="45719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D722F-FA0F-4389-A95B-0FB6B8E7837F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1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8"/>
            <a:ext cx="5185874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8" y="2222289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2F95-116F-4476-AC70-E797C1913106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1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31" y="2174877"/>
            <a:ext cx="518985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95" indent="0">
              <a:buNone/>
              <a:defRPr sz="2000" b="1"/>
            </a:lvl2pPr>
            <a:lvl3pPr marL="914390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8" y="2174877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95" indent="0">
              <a:buNone/>
              <a:defRPr sz="2000" b="1"/>
            </a:lvl2pPr>
            <a:lvl3pPr marL="914390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8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8E88-9372-47FB-90C9-56824A21D71A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5CC9-233B-44B6-B689-68558A75BC79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4768-54D2-43D1-9B22-3171D642A10E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3" y="446089"/>
            <a:ext cx="3547532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3" y="446088"/>
            <a:ext cx="3547532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3" y="2260740"/>
            <a:ext cx="3547532" cy="3600311"/>
          </a:xfrm>
        </p:spPr>
        <p:txBody>
          <a:bodyPr/>
          <a:lstStyle>
            <a:lvl1pPr marL="0" indent="0">
              <a:buNone/>
              <a:defRPr sz="1401"/>
            </a:lvl1pPr>
            <a:lvl2pPr marL="457195" indent="0">
              <a:buNone/>
              <a:defRPr sz="1200"/>
            </a:lvl2pPr>
            <a:lvl3pPr marL="914390" indent="0">
              <a:buNone/>
              <a:defRPr sz="1001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2" indent="0">
              <a:buNone/>
              <a:defRPr sz="900"/>
            </a:lvl6pPr>
            <a:lvl7pPr marL="2743167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C171-CDDA-4776-9C0D-97CEC44E53AF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7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20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1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7" y="2344686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95" indent="0">
              <a:buNone/>
              <a:defRPr sz="1200"/>
            </a:lvl2pPr>
            <a:lvl3pPr marL="914390" indent="0">
              <a:buNone/>
              <a:defRPr sz="1001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2" indent="0">
              <a:buNone/>
              <a:defRPr sz="900"/>
            </a:lvl6pPr>
            <a:lvl7pPr marL="2743167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2" y="6041364"/>
            <a:ext cx="976878" cy="365125"/>
          </a:xfrm>
        </p:spPr>
        <p:txBody>
          <a:bodyPr/>
          <a:lstStyle/>
          <a:p>
            <a:fld id="{C9220959-8299-4FDE-A606-81DCC86244F7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8" y="6041364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91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3" y="447189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8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959EAF-FD5B-4D08-AC2E-E5D5A4BBAD1A}" type="datetime1">
              <a:rPr lang="en-US" smtClean="0"/>
              <a:t>5/20/2019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dt="0"/>
  <p:txStyles>
    <p:titleStyle>
      <a:lvl1pPr algn="l" defTabSz="457195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7" indent="-342897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6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7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3" indent="-228597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70" indent="-228597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66" indent="-228597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0" indent="-228597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54" indent="-228597" algn="l" defTabSz="457195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45719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3062" y="1"/>
            <a:ext cx="10571998" cy="1891861"/>
          </a:xfrm>
        </p:spPr>
        <p:txBody>
          <a:bodyPr/>
          <a:lstStyle/>
          <a:p>
            <a:pPr algn="ctr"/>
            <a:r>
              <a:rPr lang="es-ES" sz="6000" dirty="0">
                <a:latin typeface="Arial Black" panose="020B0A04020102020204" pitchFamily="34" charset="0"/>
              </a:rPr>
              <a:t>R.E.F.S.</a:t>
            </a:r>
            <a:r>
              <a:rPr lang="es-ES" dirty="0" smtClean="0">
                <a:latin typeface="Arial Black" panose="020B0A04020102020204" pitchFamily="34" charset="0"/>
              </a:rPr>
              <a:t/>
            </a:r>
            <a:br>
              <a:rPr lang="es-ES" dirty="0" smtClean="0">
                <a:latin typeface="Arial Black" panose="020B0A04020102020204" pitchFamily="34" charset="0"/>
              </a:rPr>
            </a:br>
            <a:r>
              <a:rPr lang="es-ES" dirty="0" smtClean="0">
                <a:latin typeface="Arial Black" panose="020B0A04020102020204" pitchFamily="34" charset="0"/>
              </a:rPr>
              <a:t>Rutina de Ejercicios Físicos en Silla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2400" dirty="0"/>
              <a:t>La R.E.F.S (Rutina de Ejercicios Físicos en Silla) es llevada a cabo durante </a:t>
            </a:r>
            <a:r>
              <a:rPr lang="es-ES" sz="2400" dirty="0"/>
              <a:t>3 meses </a:t>
            </a:r>
            <a:r>
              <a:rPr lang="es-ES" sz="2400" dirty="0"/>
              <a:t>por el departamento de Terapia Ocupacional en la unidad de </a:t>
            </a:r>
            <a:r>
              <a:rPr lang="es-ES" sz="2400" dirty="0"/>
              <a:t>agudos </a:t>
            </a:r>
            <a:r>
              <a:rPr lang="es-ES" sz="2400" dirty="0"/>
              <a:t>del Hospital Psiquiátrico de Zamudio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endParaRPr lang="es-ES" sz="2400" dirty="0"/>
          </a:p>
          <a:p>
            <a:pPr lvl="0" algn="just"/>
            <a:r>
              <a:rPr lang="es-ES" sz="2400" dirty="0"/>
              <a:t>El proyecto ha sido realizado por </a:t>
            </a:r>
            <a:r>
              <a:rPr lang="es-ES" sz="2400" dirty="0"/>
              <a:t>Rubén </a:t>
            </a:r>
            <a:r>
              <a:rPr lang="es-ES" sz="2400" dirty="0" err="1"/>
              <a:t>Ipar</a:t>
            </a:r>
            <a:r>
              <a:rPr lang="es-ES" sz="2400" dirty="0"/>
              <a:t> Navia y David Lara </a:t>
            </a:r>
            <a:r>
              <a:rPr lang="es-ES" sz="2400" dirty="0"/>
              <a:t>Martín </a:t>
            </a:r>
            <a:r>
              <a:rPr lang="es-ES" sz="2400" dirty="0"/>
              <a:t>(Monitores de Terapia) y con la colaboración de Yolanda Martínez </a:t>
            </a:r>
            <a:r>
              <a:rPr lang="es-ES" sz="2400" dirty="0"/>
              <a:t>López (Terapeuta Ocupacional).</a:t>
            </a:r>
            <a:endParaRPr lang="es-ES" sz="2400" dirty="0"/>
          </a:p>
          <a:p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6" y="5966085"/>
            <a:ext cx="2258206" cy="908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4" y="5815970"/>
            <a:ext cx="1383611" cy="104203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389478" y="6334780"/>
            <a:ext cx="1802523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Rubén </a:t>
            </a:r>
            <a:r>
              <a:rPr lang="es-ES" sz="14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Ipar</a:t>
            </a:r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Navia</a:t>
            </a:r>
          </a:p>
          <a:p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Lara Martín </a:t>
            </a:r>
            <a:endParaRPr lang="es-ES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7270" y="1"/>
            <a:ext cx="10571998" cy="1907627"/>
          </a:xfrm>
        </p:spPr>
        <p:txBody>
          <a:bodyPr/>
          <a:lstStyle/>
          <a:p>
            <a:pPr algn="ctr"/>
            <a:r>
              <a:rPr lang="es-ES" sz="6000" dirty="0">
                <a:latin typeface="Arial Black" panose="020B0A04020102020204" pitchFamily="34" charset="0"/>
              </a:rPr>
              <a:t>R.E.F.S.</a:t>
            </a:r>
            <a:r>
              <a:rPr lang="es-ES" dirty="0">
                <a:latin typeface="Arial Black" panose="020B0A04020102020204" pitchFamily="34" charset="0"/>
              </a:rPr>
              <a:t/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dirty="0">
                <a:latin typeface="Arial Black" panose="020B0A04020102020204" pitchFamily="34" charset="0"/>
              </a:rPr>
              <a:t>Rutina de </a:t>
            </a:r>
            <a:r>
              <a:rPr lang="es-ES" dirty="0" smtClean="0">
                <a:latin typeface="Arial Black" panose="020B0A04020102020204" pitchFamily="34" charset="0"/>
              </a:rPr>
              <a:t>Ejercicios Físicos </a:t>
            </a:r>
            <a:r>
              <a:rPr lang="es-ES" dirty="0">
                <a:latin typeface="Arial Black" panose="020B0A04020102020204" pitchFamily="34" charset="0"/>
              </a:rPr>
              <a:t>en Silla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Mediante la R.E.F.S. se busca aliviar el dolor muscular y combatir  la inactividad física derivada de la hospitalización, al mismo tiempo, </a:t>
            </a:r>
            <a:r>
              <a:rPr lang="es-ES" sz="2400" dirty="0"/>
              <a:t>tratamos de crear hábitos de vida saludables mediante la actividad física, es por ello que creamos una </a:t>
            </a:r>
            <a:r>
              <a:rPr lang="es-ES" sz="2400" dirty="0"/>
              <a:t>rutina amena y fácilmente memorizable capaz de ser realizada en el ámbito doméstico por cualquier tipo de </a:t>
            </a:r>
            <a:r>
              <a:rPr lang="es-ES" sz="2400" dirty="0"/>
              <a:t>usuario/a.</a:t>
            </a:r>
            <a:endParaRPr lang="es-ES" sz="2400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6" y="5966085"/>
            <a:ext cx="2258206" cy="908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4" y="5815970"/>
            <a:ext cx="1383611" cy="10420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431519" y="6334780"/>
            <a:ext cx="1760482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Rubén </a:t>
            </a:r>
            <a:r>
              <a:rPr lang="es-ES" sz="14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Ipar</a:t>
            </a:r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Navia</a:t>
            </a:r>
          </a:p>
          <a:p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Lara Martín </a:t>
            </a:r>
          </a:p>
        </p:txBody>
      </p:sp>
    </p:spTree>
    <p:extLst>
      <p:ext uri="{BB962C8B-B14F-4D97-AF65-F5344CB8AC3E}">
        <p14:creationId xmlns:p14="http://schemas.microsoft.com/office/powerpoint/2010/main" val="15953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350" y="0"/>
            <a:ext cx="10571998" cy="1907628"/>
          </a:xfrm>
        </p:spPr>
        <p:txBody>
          <a:bodyPr/>
          <a:lstStyle/>
          <a:p>
            <a:pPr algn="ctr"/>
            <a:r>
              <a:rPr lang="es-ES" sz="6000" dirty="0">
                <a:latin typeface="Arial Black" panose="020B0A04020102020204" pitchFamily="34" charset="0"/>
              </a:rPr>
              <a:t>R.E.F.S.</a:t>
            </a:r>
            <a:r>
              <a:rPr lang="es-ES" dirty="0">
                <a:latin typeface="Arial Black" panose="020B0A04020102020204" pitchFamily="34" charset="0"/>
              </a:rPr>
              <a:t/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dirty="0">
                <a:latin typeface="Arial Black" panose="020B0A04020102020204" pitchFamily="34" charset="0"/>
              </a:rPr>
              <a:t>Rutina de </a:t>
            </a:r>
            <a:r>
              <a:rPr lang="es-ES" dirty="0" smtClean="0">
                <a:latin typeface="Arial Black" panose="020B0A04020102020204" pitchFamily="34" charset="0"/>
              </a:rPr>
              <a:t>Ejercicios Físicos </a:t>
            </a:r>
            <a:r>
              <a:rPr lang="es-ES" dirty="0">
                <a:latin typeface="Arial Black" panose="020B0A04020102020204" pitchFamily="34" charset="0"/>
              </a:rPr>
              <a:t>en Silla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513" y="2443656"/>
            <a:ext cx="11285785" cy="3074276"/>
          </a:xfrm>
        </p:spPr>
        <p:txBody>
          <a:bodyPr>
            <a:noAutofit/>
          </a:bodyPr>
          <a:lstStyle/>
          <a:p>
            <a:pPr lvl="0" algn="just"/>
            <a:r>
              <a:rPr lang="es-ES" sz="2400" dirty="0"/>
              <a:t>Al </a:t>
            </a:r>
            <a:r>
              <a:rPr lang="es-ES" sz="2400" dirty="0"/>
              <a:t>poco tiempo de </a:t>
            </a:r>
            <a:r>
              <a:rPr lang="es-ES" sz="2400" dirty="0"/>
              <a:t>la </a:t>
            </a:r>
            <a:r>
              <a:rPr lang="es-ES" sz="2400" dirty="0"/>
              <a:t>realización continuada de  la R.E.F.S se observa una mejora  de las habilidades motrices y del tono muscular de las personas usuarias.</a:t>
            </a:r>
          </a:p>
          <a:p>
            <a:pPr lvl="0" algn="just"/>
            <a:r>
              <a:rPr lang="es-ES" sz="2400" dirty="0"/>
              <a:t>Esto ha </a:t>
            </a:r>
            <a:r>
              <a:rPr lang="es-ES" sz="2400" dirty="0"/>
              <a:t>ayuda crear </a:t>
            </a:r>
            <a:r>
              <a:rPr lang="es-ES" sz="2400" dirty="0"/>
              <a:t>hábitos de vida saludables y a alejarse del sedentarismo.</a:t>
            </a:r>
          </a:p>
          <a:p>
            <a:pPr lvl="0" algn="just"/>
            <a:r>
              <a:rPr lang="es-ES" sz="2400" dirty="0"/>
              <a:t>El éxito durante los 3 meses en los que se ha llevado a cabo  la prueba </a:t>
            </a:r>
            <a:r>
              <a:rPr lang="es-ES" sz="2400" dirty="0"/>
              <a:t>han culminado con </a:t>
            </a:r>
            <a:r>
              <a:rPr lang="es-ES" sz="2400" dirty="0"/>
              <a:t>la realización de un </a:t>
            </a:r>
            <a:r>
              <a:rPr lang="es-ES" sz="2400" dirty="0"/>
              <a:t>poster y así el inicio del  proyecto en los demás departamentos del hospital.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6" y="5966085"/>
            <a:ext cx="2258206" cy="908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4" y="5815970"/>
            <a:ext cx="1383611" cy="10420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399987" y="6334780"/>
            <a:ext cx="1650124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Rubén </a:t>
            </a:r>
            <a:r>
              <a:rPr lang="es-ES" sz="14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Ipar</a:t>
            </a:r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Navia</a:t>
            </a:r>
          </a:p>
          <a:p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Lara Martín </a:t>
            </a:r>
          </a:p>
        </p:txBody>
      </p:sp>
    </p:spTree>
    <p:extLst>
      <p:ext uri="{BB962C8B-B14F-4D97-AF65-F5344CB8AC3E}">
        <p14:creationId xmlns:p14="http://schemas.microsoft.com/office/powerpoint/2010/main" val="35956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766" y="1"/>
            <a:ext cx="10571998" cy="1891861"/>
          </a:xfrm>
        </p:spPr>
        <p:txBody>
          <a:bodyPr/>
          <a:lstStyle/>
          <a:p>
            <a:pPr algn="ctr"/>
            <a:r>
              <a:rPr lang="es-ES" sz="6000" dirty="0">
                <a:latin typeface="Arial Black" panose="020B0A04020102020204" pitchFamily="34" charset="0"/>
              </a:rPr>
              <a:t>R.E.F.S.</a:t>
            </a:r>
            <a:r>
              <a:rPr lang="es-ES" dirty="0">
                <a:latin typeface="Arial Black" panose="020B0A04020102020204" pitchFamily="34" charset="0"/>
              </a:rPr>
              <a:t/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dirty="0">
                <a:latin typeface="Arial Black" panose="020B0A04020102020204" pitchFamily="34" charset="0"/>
              </a:rPr>
              <a:t>Rutina de </a:t>
            </a:r>
            <a:r>
              <a:rPr lang="es-ES" dirty="0" smtClean="0">
                <a:latin typeface="Arial Black" panose="020B0A04020102020204" pitchFamily="34" charset="0"/>
              </a:rPr>
              <a:t>Ejercicios Físicos </a:t>
            </a:r>
            <a:r>
              <a:rPr lang="es-ES" dirty="0">
                <a:latin typeface="Arial Black" panose="020B0A04020102020204" pitchFamily="34" charset="0"/>
              </a:rPr>
              <a:t>en Silla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Recomendado en cualquier centro como actividad física y terapéutica  para </a:t>
            </a:r>
            <a:r>
              <a:rPr lang="es-ES" sz="2400" dirty="0"/>
              <a:t>los/as usuarios/as </a:t>
            </a:r>
            <a:r>
              <a:rPr lang="es-ES" sz="2400" dirty="0"/>
              <a:t>así como una formación útil para el personal de </a:t>
            </a:r>
            <a:r>
              <a:rPr lang="es-ES" sz="2400" dirty="0" err="1"/>
              <a:t>Osakidetza</a:t>
            </a:r>
            <a:r>
              <a:rPr lang="es-ES" sz="2400" dirty="0"/>
              <a:t>.</a:t>
            </a:r>
          </a:p>
          <a:p>
            <a:pPr algn="just"/>
            <a:r>
              <a:rPr lang="es-ES" sz="2400" dirty="0"/>
              <a:t>El R.E.F.S. solo es el inicio el primer diseño de una serie de rutinas  que estamos elaborando para desarrollarlas en el ámbito hospitalario y en casa como concepto de autocuidados. 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6" y="5966085"/>
            <a:ext cx="2258206" cy="908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84" y="5815970"/>
            <a:ext cx="1383611" cy="104203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447285" y="6336984"/>
            <a:ext cx="1744716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Rubén </a:t>
            </a:r>
            <a:r>
              <a:rPr lang="es-ES" sz="14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Ipar</a:t>
            </a:r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Navia</a:t>
            </a:r>
          </a:p>
          <a:p>
            <a:r>
              <a:rPr lang="es-ES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Lara Martín </a:t>
            </a:r>
          </a:p>
        </p:txBody>
      </p:sp>
    </p:spTree>
    <p:extLst>
      <p:ext uri="{BB962C8B-B14F-4D97-AF65-F5344CB8AC3E}">
        <p14:creationId xmlns:p14="http://schemas.microsoft.com/office/powerpoint/2010/main" val="38153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to 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13729"/>
              </p:ext>
            </p:extLst>
          </p:nvPr>
        </p:nvGraphicFramePr>
        <p:xfrm>
          <a:off x="0" y="0"/>
          <a:ext cx="8784236" cy="683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3496825" imgH="18897458" progId="AcroExch.Document.DC">
                  <p:embed/>
                </p:oleObj>
              </mc:Choice>
              <mc:Fallback>
                <p:oleObj name="Acrobat Document" r:id="rId3" imgW="13496825" imgH="188974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784236" cy="6833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80308"/>
              </p:ext>
            </p:extLst>
          </p:nvPr>
        </p:nvGraphicFramePr>
        <p:xfrm>
          <a:off x="2609088" y="0"/>
          <a:ext cx="691286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13496825" imgH="18897458" progId="AcroExch.Document.DC">
                  <p:embed/>
                </p:oleObj>
              </mc:Choice>
              <mc:Fallback>
                <p:oleObj name="Acrobat Document" r:id="rId5" imgW="13496825" imgH="188974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9088" y="0"/>
                        <a:ext cx="691286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2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88</TotalTime>
  <Words>290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 Black</vt:lpstr>
      <vt:lpstr>Calibri</vt:lpstr>
      <vt:lpstr>Century Gothic</vt:lpstr>
      <vt:lpstr>Times New Roman</vt:lpstr>
      <vt:lpstr>Wingdings 2</vt:lpstr>
      <vt:lpstr>Citable</vt:lpstr>
      <vt:lpstr>Adobe Acrobat Document</vt:lpstr>
      <vt:lpstr>R.E.F.S. Rutina de Ejercicios Físicos en Silla</vt:lpstr>
      <vt:lpstr>R.E.F.S. Rutina de Ejercicios Físicos en Silla</vt:lpstr>
      <vt:lpstr>R.E.F.S. Rutina de Ejercicios Físicos en Silla</vt:lpstr>
      <vt:lpstr>R.E.F.S. Rutina de Ejercicios Físicos en Silla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R.E.F.S.</dc:title>
  <dc:creator>usuario</dc:creator>
  <cp:lastModifiedBy>usuario</cp:lastModifiedBy>
  <cp:revision>20</cp:revision>
  <dcterms:created xsi:type="dcterms:W3CDTF">2019-05-13T11:13:51Z</dcterms:created>
  <dcterms:modified xsi:type="dcterms:W3CDTF">2019-05-20T15:13:52Z</dcterms:modified>
</cp:coreProperties>
</file>