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0080625" cy="567055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RUBEN TOUZON LOPEZ DE ARMENTIA" initials="RTLD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546" y="-7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Paciente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none"/>
          </c:marker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0.64285714285714302</c:v>
                </c:pt>
                <c:pt idx="1">
                  <c:v>0.71428571428571397</c:v>
                </c:pt>
                <c:pt idx="2">
                  <c:v>0.28571428571428598</c:v>
                </c:pt>
                <c:pt idx="3">
                  <c:v>1.0714285714285701</c:v>
                </c:pt>
                <c:pt idx="4">
                  <c:v>1.1428571428571399</c:v>
                </c:pt>
                <c:pt idx="5">
                  <c:v>0.92857142857142905</c:v>
                </c:pt>
                <c:pt idx="6">
                  <c:v>1.3571428571428601</c:v>
                </c:pt>
                <c:pt idx="7">
                  <c:v>1.21428571428571</c:v>
                </c:pt>
                <c:pt idx="8">
                  <c:v>1.3571428571428601</c:v>
                </c:pt>
                <c:pt idx="9">
                  <c:v>0.78571428571428603</c:v>
                </c:pt>
                <c:pt idx="10">
                  <c:v>0.64285714285714302</c:v>
                </c:pt>
                <c:pt idx="11">
                  <c:v>0.214285714285714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Profesionales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none"/>
          </c:marker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0.57142857142857095</c:v>
                </c:pt>
                <c:pt idx="1">
                  <c:v>7.1428571428571397E-2</c:v>
                </c:pt>
                <c:pt idx="2">
                  <c:v>0.5</c:v>
                </c:pt>
                <c:pt idx="3">
                  <c:v>1.0714285714285701</c:v>
                </c:pt>
                <c:pt idx="4">
                  <c:v>1</c:v>
                </c:pt>
                <c:pt idx="5">
                  <c:v>1.78571428571429</c:v>
                </c:pt>
                <c:pt idx="6">
                  <c:v>1.0714285714285701</c:v>
                </c:pt>
                <c:pt idx="7">
                  <c:v>1.71428571428571</c:v>
                </c:pt>
                <c:pt idx="8">
                  <c:v>2.21428571428571</c:v>
                </c:pt>
                <c:pt idx="9">
                  <c:v>1.71428571428571</c:v>
                </c:pt>
                <c:pt idx="10">
                  <c:v>0.71428571428571397</c:v>
                </c:pt>
                <c:pt idx="11">
                  <c:v>0.42857142857142899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101510144"/>
        <c:axId val="97669888"/>
      </c:lineChart>
      <c:catAx>
        <c:axId val="10151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s-ES"/>
          </a:p>
        </c:txPr>
        <c:crossAx val="97669888"/>
        <c:crosses val="autoZero"/>
        <c:auto val="1"/>
        <c:lblAlgn val="ctr"/>
        <c:lblOffset val="100"/>
        <c:noMultiLvlLbl val="1"/>
      </c:catAx>
      <c:valAx>
        <c:axId val="97669888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s-ES"/>
          </a:p>
        </c:txPr>
        <c:crossAx val="101510144"/>
        <c:crosses val="autoZero"/>
        <c:crossBetween val="midCat"/>
      </c:valAx>
      <c:spPr>
        <a:noFill/>
        <a:ln>
          <a:solidFill>
            <a:srgbClr val="B3B3B3"/>
          </a:solidFill>
        </a:ln>
      </c:spPr>
    </c:plotArea>
    <c:legend>
      <c:legendPos val="r"/>
      <c:layout/>
      <c:overlay val="0"/>
      <c:spPr>
        <a:noFill/>
        <a:ln>
          <a:noFill/>
        </a:ln>
      </c:spPr>
    </c:legend>
    <c:plotVisOnly val="1"/>
    <c:dispBlanksAs val="gap"/>
    <c:showDLblsOverMax val="1"/>
  </c:chart>
  <c:spPr>
    <a:solidFill>
      <a:srgbClr val="FFFFFF"/>
    </a:solidFill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Fila 18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2"/>
                <c:pt idx="0">
                  <c:v>Paciente</c:v>
                </c:pt>
                <c:pt idx="1">
                  <c:v>Profesionales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10.3571428571429</c:v>
                </c:pt>
                <c:pt idx="1">
                  <c:v>12.8571428571429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707520"/>
        <c:axId val="97708672"/>
      </c:barChart>
      <c:catAx>
        <c:axId val="9770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s-ES"/>
          </a:p>
        </c:txPr>
        <c:crossAx val="97708672"/>
        <c:crosses val="autoZero"/>
        <c:auto val="1"/>
        <c:lblAlgn val="ctr"/>
        <c:lblOffset val="100"/>
        <c:noMultiLvlLbl val="1"/>
      </c:catAx>
      <c:valAx>
        <c:axId val="97708672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s-ES"/>
          </a:p>
        </c:txPr>
        <c:crossAx val="97707520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s-E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620000" y="3085560"/>
            <a:ext cx="810000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s-E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s-E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58520" y="136800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097400" y="136800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097400" y="308556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58520" y="308556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1620000" y="308556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s-E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s-E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s-E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s-E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620000" y="216000"/>
            <a:ext cx="8100000" cy="434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s-E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s-E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s-E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620000" y="3085560"/>
            <a:ext cx="810000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50505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14"/>
          <a:stretch/>
        </p:blipFill>
        <p:spPr>
          <a:xfrm>
            <a:off x="0" y="0"/>
            <a:ext cx="10085760" cy="567000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es-ES" sz="3300" b="0" strike="noStrike" spc="-1">
                <a:solidFill>
                  <a:srgbClr val="050505"/>
                </a:solidFill>
                <a:latin typeface="Times New Roman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50505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sz="2090" b="0" strike="noStrike" spc="-1">
                <a:solidFill>
                  <a:srgbClr val="050505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Aft>
                <a:spcPts val="632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50505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Aft>
                <a:spcPts val="422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sz="1500" b="0" strike="noStrike" spc="-1">
                <a:solidFill>
                  <a:srgbClr val="050505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500" b="0" strike="noStrike" spc="-1">
                <a:solidFill>
                  <a:srgbClr val="050505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500" b="0" strike="noStrike" spc="-1">
                <a:solidFill>
                  <a:srgbClr val="050505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500" b="0" strike="noStrike" spc="-1">
                <a:solidFill>
                  <a:srgbClr val="050505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584000" y="516492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latin typeface="Arial"/>
              </a:rPr>
              <a:t>&lt;fecha/hora&gt;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987000" y="516492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b="0" strike="noStrike" spc="-1">
                <a:latin typeface="Arial"/>
              </a:rPr>
              <a:t>&lt;pie de página&gt;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D55BA4A-65FE-40F4-BEB0-65E6EF23034F}" type="slidenum">
              <a:rPr lang="es-ES" sz="1400" b="0" strike="noStrike" spc="-1">
                <a:latin typeface="Arial"/>
              </a:rPr>
              <a:t>‹Nº›</a:t>
            </a:fld>
            <a:endParaRPr lang="es-ES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/>
          <p:cNvPicPr/>
          <p:nvPr/>
        </p:nvPicPr>
        <p:blipFill>
          <a:blip r:embed="rId2"/>
          <a:stretch/>
        </p:blipFill>
        <p:spPr>
          <a:xfrm>
            <a:off x="8352680" y="4203426"/>
            <a:ext cx="1727320" cy="1466573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604080" y="108000"/>
            <a:ext cx="8100000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r"/>
            <a:r>
              <a:rPr lang="es-ES" sz="3600" b="0" strike="noStrike" spc="-1" smtClean="0">
                <a:latin typeface="Times New Roman"/>
              </a:rPr>
              <a:t>HoNos</a:t>
            </a:r>
            <a:r>
              <a:rPr lang="es-ES" sz="3600" b="0" strike="noStrike" spc="-1" dirty="0" smtClean="0">
                <a:latin typeface="Times New Roman"/>
              </a:rPr>
              <a:t> </a:t>
            </a:r>
            <a:r>
              <a:rPr lang="es-ES" sz="3600" b="0" strike="noStrike" spc="-1" dirty="0" err="1">
                <a:latin typeface="Times New Roman"/>
              </a:rPr>
              <a:t>Autopercibida</a:t>
            </a:r>
            <a:r>
              <a:rPr lang="es-ES" sz="3600" b="0" strike="noStrike" spc="-1" dirty="0">
                <a:latin typeface="Times New Roman"/>
              </a:rPr>
              <a:t> en TAC</a:t>
            </a:r>
            <a:r>
              <a:rPr dirty="0"/>
              <a:t/>
            </a:r>
            <a:br>
              <a:rPr dirty="0"/>
            </a:br>
            <a:r>
              <a:rPr lang="es-ES" sz="2400" b="0" strike="noStrike" spc="-1" dirty="0">
                <a:latin typeface="Times New Roman"/>
              </a:rPr>
              <a:t>Hacia los Planes Compartidos en TMG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287784" y="564794"/>
            <a:ext cx="2268184" cy="11796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es-ES" sz="1200" b="0" strike="noStrike" spc="-1" dirty="0">
                <a:latin typeface="Times New Roman"/>
              </a:rPr>
              <a:t>Rubén Touzón López de </a:t>
            </a:r>
            <a:r>
              <a:rPr lang="es-ES" sz="1200" b="0" strike="noStrike" spc="-1" dirty="0" err="1" smtClean="0">
                <a:latin typeface="Times New Roman"/>
              </a:rPr>
              <a:t>Armentia</a:t>
            </a:r>
            <a:endParaRPr lang="es-ES" sz="1200" b="0" strike="noStrike" spc="-1" dirty="0" smtClean="0">
              <a:latin typeface="Times New Roman"/>
            </a:endParaRPr>
          </a:p>
          <a:p>
            <a:r>
              <a:rPr lang="es-ES" sz="1200" spc="-1" dirty="0" smtClean="0">
                <a:latin typeface="Times New Roman"/>
              </a:rPr>
              <a:t>Ana Uriarte García</a:t>
            </a:r>
          </a:p>
          <a:p>
            <a:r>
              <a:rPr lang="es-ES" sz="1200" b="0" strike="noStrike" spc="-1" dirty="0" smtClean="0">
                <a:latin typeface="Times New Roman"/>
              </a:rPr>
              <a:t>Melba Martín Ruíz</a:t>
            </a:r>
          </a:p>
          <a:p>
            <a:r>
              <a:rPr lang="es-ES" sz="1200" spc="-1" dirty="0" smtClean="0">
                <a:latin typeface="Times New Roman"/>
              </a:rPr>
              <a:t>Sara García Álava</a:t>
            </a:r>
            <a:endParaRPr lang="es-ES" sz="1200" b="0" strike="noStrike" spc="-1" dirty="0" smtClean="0">
              <a:latin typeface="Times New Roman"/>
            </a:endParaRPr>
          </a:p>
          <a:p>
            <a:r>
              <a:rPr lang="es-ES" sz="1200" spc="-1" dirty="0" smtClean="0">
                <a:latin typeface="Times New Roman"/>
              </a:rPr>
              <a:t>TAC de Bilbao</a:t>
            </a:r>
            <a:endParaRPr lang="es-ES" sz="1200" b="0" strike="noStrike" spc="-1" dirty="0">
              <a:latin typeface="Times New Roman"/>
            </a:endParaRPr>
          </a:p>
          <a:p>
            <a:r>
              <a:rPr lang="es-ES" sz="1200" b="0" strike="noStrike" spc="-1" dirty="0" err="1">
                <a:latin typeface="Times New Roman"/>
              </a:rPr>
              <a:t>Bizkaiko</a:t>
            </a:r>
            <a:r>
              <a:rPr lang="es-ES" sz="1200" b="0" strike="noStrike" spc="-1" dirty="0">
                <a:latin typeface="Times New Roman"/>
              </a:rPr>
              <a:t> </a:t>
            </a:r>
            <a:r>
              <a:rPr lang="es-ES" sz="1200" b="0" strike="noStrike" spc="-1" dirty="0" err="1">
                <a:latin typeface="Times New Roman"/>
              </a:rPr>
              <a:t>Osasun</a:t>
            </a:r>
            <a:r>
              <a:rPr lang="es-ES" sz="1200" b="0" strike="noStrike" spc="-1" dirty="0">
                <a:latin typeface="Times New Roman"/>
              </a:rPr>
              <a:t> </a:t>
            </a:r>
            <a:r>
              <a:rPr lang="es-ES" sz="1200" b="0" strike="noStrike" spc="-1" dirty="0" err="1">
                <a:latin typeface="Times New Roman"/>
              </a:rPr>
              <a:t>Mentaleko</a:t>
            </a:r>
            <a:r>
              <a:rPr lang="es-ES" sz="1200" b="0" strike="noStrike" spc="-1" dirty="0">
                <a:latin typeface="Times New Roman"/>
              </a:rPr>
              <a:t> </a:t>
            </a:r>
            <a:r>
              <a:rPr lang="es-ES" sz="1200" b="0" strike="noStrike" spc="-1" dirty="0" err="1">
                <a:latin typeface="Times New Roman"/>
              </a:rPr>
              <a:t>Sarea</a:t>
            </a:r>
            <a:endParaRPr lang="es-ES" sz="1200" b="0" strike="noStrike" spc="-1" dirty="0">
              <a:latin typeface="Times New Roman"/>
            </a:endParaRPr>
          </a:p>
          <a:p>
            <a:r>
              <a:rPr lang="es-ES" sz="1200" b="0" strike="noStrike" spc="-1" dirty="0">
                <a:latin typeface="Times New Roman"/>
              </a:rPr>
              <a:t>Red de Salud Mental de </a:t>
            </a:r>
            <a:r>
              <a:rPr lang="es-ES" sz="1200" b="0" strike="noStrike" spc="-1" dirty="0" err="1">
                <a:latin typeface="Times New Roman"/>
              </a:rPr>
              <a:t>Bizkaia</a:t>
            </a:r>
            <a:endParaRPr lang="es-ES" sz="1200" b="0" strike="noStrike" spc="-1" dirty="0">
              <a:latin typeface="Times New Roman"/>
            </a:endParaRPr>
          </a:p>
        </p:txBody>
      </p:sp>
      <p:pic>
        <p:nvPicPr>
          <p:cNvPr id="45" name="2 Imagen"/>
          <p:cNvPicPr/>
          <p:nvPr/>
        </p:nvPicPr>
        <p:blipFill>
          <a:blip r:embed="rId3"/>
          <a:stretch/>
        </p:blipFill>
        <p:spPr>
          <a:xfrm>
            <a:off x="8704080" y="14400"/>
            <a:ext cx="1375920" cy="561600"/>
          </a:xfrm>
          <a:prstGeom prst="rect">
            <a:avLst/>
          </a:prstGeom>
          <a:ln>
            <a:noFill/>
          </a:ln>
        </p:spPr>
      </p:pic>
      <p:pic>
        <p:nvPicPr>
          <p:cNvPr id="46" name="Picture 11"/>
          <p:cNvPicPr/>
          <p:nvPr/>
        </p:nvPicPr>
        <p:blipFill>
          <a:blip r:embed="rId4"/>
          <a:stretch/>
        </p:blipFill>
        <p:spPr>
          <a:xfrm>
            <a:off x="0" y="0"/>
            <a:ext cx="1368000" cy="448920"/>
          </a:xfrm>
          <a:prstGeom prst="rect">
            <a:avLst/>
          </a:prstGeom>
          <a:ln>
            <a:noFill/>
          </a:ln>
        </p:spPr>
      </p:pic>
      <p:sp>
        <p:nvSpPr>
          <p:cNvPr id="7" name="TextShape 2"/>
          <p:cNvSpPr txBox="1"/>
          <p:nvPr/>
        </p:nvSpPr>
        <p:spPr>
          <a:xfrm>
            <a:off x="1224068" y="2115195"/>
            <a:ext cx="8100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2000" b="1" strike="noStrike" spc="-1" dirty="0">
                <a:solidFill>
                  <a:srgbClr val="050505"/>
                </a:solidFill>
                <a:latin typeface="Arial"/>
              </a:rPr>
              <a:t>Modelo de recuperación</a:t>
            </a:r>
            <a:r>
              <a:rPr lang="es-ES" sz="2000" b="0" strike="noStrike" spc="-1" dirty="0">
                <a:solidFill>
                  <a:srgbClr val="050505"/>
                </a:solidFill>
                <a:latin typeface="Arial"/>
              </a:rPr>
              <a:t>: incorporar las opiniones y valores de los pacientes a su </a:t>
            </a:r>
            <a:r>
              <a:rPr lang="es-ES" sz="2000" b="0" strike="noStrike" spc="-1" dirty="0" smtClean="0">
                <a:solidFill>
                  <a:srgbClr val="050505"/>
                </a:solidFill>
                <a:latin typeface="Arial"/>
              </a:rPr>
              <a:t>proceso</a:t>
            </a:r>
            <a:endParaRPr lang="es-ES" sz="2000" b="0" strike="noStrike" spc="-1" dirty="0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2000" b="1" strike="noStrike" spc="-1" dirty="0">
                <a:solidFill>
                  <a:srgbClr val="050505"/>
                </a:solidFill>
                <a:latin typeface="Arial"/>
              </a:rPr>
              <a:t>Pilotaje</a:t>
            </a:r>
            <a:r>
              <a:rPr lang="es-ES" sz="2000" b="0" strike="noStrike" spc="-1" dirty="0">
                <a:solidFill>
                  <a:srgbClr val="050505"/>
                </a:solidFill>
                <a:latin typeface="Arial"/>
              </a:rPr>
              <a:t> de Planes Compartidos en HD de </a:t>
            </a:r>
            <a:r>
              <a:rPr lang="es-ES" sz="2000" b="0" strike="noStrike" spc="-1" dirty="0" err="1">
                <a:solidFill>
                  <a:srgbClr val="050505"/>
                </a:solidFill>
                <a:latin typeface="Arial"/>
              </a:rPr>
              <a:t>Garamendi</a:t>
            </a:r>
            <a:r>
              <a:rPr lang="es-ES" sz="2000" b="0" strike="noStrike" spc="-1" dirty="0">
                <a:solidFill>
                  <a:srgbClr val="050505"/>
                </a:solidFill>
                <a:latin typeface="Arial"/>
              </a:rPr>
              <a:t> y HD de Las Arenas:</a:t>
            </a:r>
          </a:p>
          <a:p>
            <a:pPr marL="864000" lvl="1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b="0" strike="noStrike" spc="-1" dirty="0">
                <a:solidFill>
                  <a:srgbClr val="050505"/>
                </a:solidFill>
                <a:latin typeface="Arial"/>
              </a:rPr>
              <a:t>Encuesta previa en HD de </a:t>
            </a:r>
            <a:r>
              <a:rPr lang="es-ES" b="0" strike="noStrike" spc="-1" dirty="0" err="1">
                <a:solidFill>
                  <a:srgbClr val="050505"/>
                </a:solidFill>
                <a:latin typeface="Arial"/>
              </a:rPr>
              <a:t>Basauri</a:t>
            </a:r>
            <a:r>
              <a:rPr lang="es-ES" b="0" strike="noStrike" spc="-1" dirty="0">
                <a:solidFill>
                  <a:srgbClr val="050505"/>
                </a:solidFill>
                <a:latin typeface="Arial"/>
              </a:rPr>
              <a:t>.</a:t>
            </a:r>
          </a:p>
          <a:p>
            <a:pPr marL="864000" lvl="1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spc="-1" dirty="0">
                <a:solidFill>
                  <a:srgbClr val="050505"/>
                </a:solidFill>
              </a:rPr>
              <a:t>Documento basado en otro previo desarrollado en Nueva Zelanda.</a:t>
            </a:r>
          </a:p>
          <a:p>
            <a:pPr marL="864000" lvl="1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b="0" strike="noStrike" spc="-1" dirty="0" smtClean="0">
                <a:solidFill>
                  <a:srgbClr val="050505"/>
                </a:solidFill>
                <a:latin typeface="Arial"/>
              </a:rPr>
              <a:t>Pilotaje </a:t>
            </a:r>
            <a:r>
              <a:rPr lang="es-ES" b="0" strike="noStrike" spc="-1" dirty="0">
                <a:solidFill>
                  <a:srgbClr val="050505"/>
                </a:solidFill>
                <a:latin typeface="Arial"/>
              </a:rPr>
              <a:t>en 21 pacientes de Folleto explicativo, </a:t>
            </a:r>
            <a:r>
              <a:rPr lang="es-ES" b="0" strike="noStrike" spc="-1" dirty="0" err="1">
                <a:solidFill>
                  <a:srgbClr val="050505"/>
                </a:solidFill>
                <a:latin typeface="Arial"/>
              </a:rPr>
              <a:t>HoNos</a:t>
            </a:r>
            <a:r>
              <a:rPr lang="es-ES" b="0" strike="noStrike" spc="-1" dirty="0">
                <a:solidFill>
                  <a:srgbClr val="050505"/>
                </a:solidFill>
                <a:latin typeface="Arial"/>
              </a:rPr>
              <a:t> </a:t>
            </a:r>
            <a:r>
              <a:rPr lang="es-ES" b="0" strike="noStrike" spc="-1" dirty="0" err="1">
                <a:solidFill>
                  <a:srgbClr val="050505"/>
                </a:solidFill>
                <a:latin typeface="Arial"/>
              </a:rPr>
              <a:t>autopercibida</a:t>
            </a:r>
            <a:r>
              <a:rPr lang="es-ES" b="0" strike="noStrike" spc="-1" dirty="0">
                <a:solidFill>
                  <a:srgbClr val="050505"/>
                </a:solidFill>
                <a:latin typeface="Arial"/>
              </a:rPr>
              <a:t> (auto o </a:t>
            </a:r>
            <a:r>
              <a:rPr lang="es-ES" b="0" strike="noStrike" spc="-1" dirty="0" err="1">
                <a:solidFill>
                  <a:srgbClr val="050505"/>
                </a:solidFill>
                <a:latin typeface="Arial"/>
              </a:rPr>
              <a:t>heteroaplicada</a:t>
            </a:r>
            <a:r>
              <a:rPr lang="es-ES" b="0" strike="noStrike" spc="-1" dirty="0">
                <a:solidFill>
                  <a:srgbClr val="050505"/>
                </a:solidFill>
                <a:latin typeface="Arial"/>
              </a:rPr>
              <a:t>) y PAI</a:t>
            </a:r>
            <a:r>
              <a:rPr lang="es-ES" b="0" strike="noStrike" spc="-1" dirty="0" smtClean="0">
                <a:solidFill>
                  <a:srgbClr val="050505"/>
                </a:solidFill>
                <a:latin typeface="Arial"/>
              </a:rPr>
              <a:t>.</a:t>
            </a:r>
            <a:endParaRPr lang="es-ES" b="0" strike="noStrike" spc="-1" dirty="0">
              <a:solidFill>
                <a:srgbClr val="050505"/>
              </a:solidFill>
              <a:latin typeface="Arial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1615304" y="1179195"/>
            <a:ext cx="8100000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r"/>
            <a:r>
              <a:rPr lang="es-ES" sz="3300" b="0" strike="noStrike" spc="-1" dirty="0">
                <a:solidFill>
                  <a:srgbClr val="050505"/>
                </a:solidFill>
                <a:latin typeface="Times New Roman"/>
              </a:rPr>
              <a:t>Antecedentes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"/>
          <p:cNvSpPr/>
          <p:nvPr/>
        </p:nvSpPr>
        <p:spPr>
          <a:xfrm flipV="1">
            <a:off x="248400" y="6526800"/>
            <a:ext cx="360" cy="252720"/>
          </a:xfrm>
          <a:prstGeom prst="line">
            <a:avLst/>
          </a:prstGeom>
          <a:ln>
            <a:solidFill>
              <a:srgbClr val="2C296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Line 2"/>
          <p:cNvSpPr/>
          <p:nvPr/>
        </p:nvSpPr>
        <p:spPr>
          <a:xfrm>
            <a:off x="248400" y="6526800"/>
            <a:ext cx="433440" cy="360"/>
          </a:xfrm>
          <a:prstGeom prst="line">
            <a:avLst/>
          </a:prstGeom>
          <a:ln>
            <a:solidFill>
              <a:srgbClr val="2C296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3"/>
          <p:cNvSpPr/>
          <p:nvPr/>
        </p:nvSpPr>
        <p:spPr>
          <a:xfrm>
            <a:off x="393120" y="6563520"/>
            <a:ext cx="7773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00" b="0" strike="noStrike" spc="-1">
                <a:solidFill>
                  <a:srgbClr val="2C296F"/>
                </a:solidFill>
                <a:latin typeface="Arial"/>
              </a:rPr>
              <a:t>Bizkaiko Osasun Mentaleko Sarea  /  Red de Salud Mental de Bizkaia   </a:t>
            </a:r>
            <a:endParaRPr lang="es-ES" sz="800" b="0" strike="noStrike" spc="-1">
              <a:latin typeface="Arial"/>
            </a:endParaRPr>
          </a:p>
        </p:txBody>
      </p:sp>
      <p:pic>
        <p:nvPicPr>
          <p:cNvPr id="54" name="Picture 11"/>
          <p:cNvPicPr/>
          <p:nvPr/>
        </p:nvPicPr>
        <p:blipFill>
          <a:blip r:embed="rId2"/>
          <a:stretch/>
        </p:blipFill>
        <p:spPr>
          <a:xfrm>
            <a:off x="0" y="0"/>
            <a:ext cx="1368000" cy="448920"/>
          </a:xfrm>
          <a:prstGeom prst="rect">
            <a:avLst/>
          </a:prstGeom>
          <a:ln>
            <a:noFill/>
          </a:ln>
        </p:spPr>
      </p:pic>
      <p:pic>
        <p:nvPicPr>
          <p:cNvPr id="55" name="2 Imagen"/>
          <p:cNvPicPr/>
          <p:nvPr/>
        </p:nvPicPr>
        <p:blipFill>
          <a:blip r:embed="rId3"/>
          <a:stretch/>
        </p:blipFill>
        <p:spPr>
          <a:xfrm>
            <a:off x="8704080" y="14400"/>
            <a:ext cx="1375920" cy="561600"/>
          </a:xfrm>
          <a:prstGeom prst="rect">
            <a:avLst/>
          </a:prstGeom>
          <a:ln>
            <a:noFill/>
          </a:ln>
        </p:spPr>
      </p:pic>
      <p:pic>
        <p:nvPicPr>
          <p:cNvPr id="56" name="Picture 4"/>
          <p:cNvPicPr/>
          <p:nvPr/>
        </p:nvPicPr>
        <p:blipFill>
          <a:blip r:embed="rId4"/>
          <a:srcRect l="21183" t="14193" r="20608" b="9085"/>
          <a:stretch/>
        </p:blipFill>
        <p:spPr>
          <a:xfrm rot="21042600">
            <a:off x="7349861" y="944469"/>
            <a:ext cx="1452240" cy="107568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7" name="Picture 5"/>
          <p:cNvPicPr/>
          <p:nvPr/>
        </p:nvPicPr>
        <p:blipFill>
          <a:blip r:embed="rId5"/>
          <a:srcRect l="21321" t="12589" r="20657" b="10221"/>
          <a:stretch/>
        </p:blipFill>
        <p:spPr>
          <a:xfrm rot="1285200">
            <a:off x="8487928" y="2440293"/>
            <a:ext cx="1325880" cy="99144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8" name="TextShape 4"/>
          <p:cNvSpPr txBox="1"/>
          <p:nvPr/>
        </p:nvSpPr>
        <p:spPr>
          <a:xfrm>
            <a:off x="6550920" y="635904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45BA6CC-8969-42D2-A3AE-E306B15ACA05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es-ES" sz="1200" b="0" strike="noStrike" spc="-1">
              <a:latin typeface="Times New Roman"/>
            </a:endParaRPr>
          </a:p>
        </p:txBody>
      </p:sp>
      <p:pic>
        <p:nvPicPr>
          <p:cNvPr id="59" name="Picture 3"/>
          <p:cNvPicPr/>
          <p:nvPr/>
        </p:nvPicPr>
        <p:blipFill>
          <a:blip r:embed="rId6"/>
          <a:srcRect l="21418" t="15625" r="20657" b="7682"/>
          <a:stretch/>
        </p:blipFill>
        <p:spPr>
          <a:xfrm rot="566400">
            <a:off x="3049916" y="223873"/>
            <a:ext cx="1532520" cy="114048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/>
        </p:spPr>
      </p:pic>
      <p:pic>
        <p:nvPicPr>
          <p:cNvPr id="60" name="Imagen 1"/>
          <p:cNvPicPr/>
          <p:nvPr/>
        </p:nvPicPr>
        <p:blipFill>
          <a:blip r:embed="rId7"/>
          <a:srcRect l="16669" t="17587" r="16218" b="7030"/>
          <a:stretch/>
        </p:blipFill>
        <p:spPr>
          <a:xfrm rot="20625000">
            <a:off x="4642912" y="1011249"/>
            <a:ext cx="1724760" cy="121068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1" name="CustomShape 5"/>
          <p:cNvSpPr/>
          <p:nvPr/>
        </p:nvSpPr>
        <p:spPr>
          <a:xfrm>
            <a:off x="2087280" y="331560"/>
            <a:ext cx="410472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6"/>
          <p:cNvSpPr/>
          <p:nvPr/>
        </p:nvSpPr>
        <p:spPr>
          <a:xfrm>
            <a:off x="3096096" y="2331218"/>
            <a:ext cx="5919101" cy="30963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ES" sz="1800" b="0" strike="noStrike" spc="-1" dirty="0">
                <a:solidFill>
                  <a:srgbClr val="050505"/>
                </a:solidFill>
                <a:latin typeface="Arial"/>
              </a:rPr>
              <a:t> </a:t>
            </a: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16 páginas divididas en:</a:t>
            </a:r>
            <a:endParaRPr lang="es-ES" sz="1400" b="0" strike="noStrike" spc="-1" dirty="0">
              <a:latin typeface="Arial"/>
            </a:endParaRPr>
          </a:p>
          <a:p>
            <a:pPr marL="432000" indent="-324000"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Introducción explicativa: 1 página</a:t>
            </a:r>
            <a:endParaRPr lang="es-ES" sz="1400" b="0" strike="noStrike" spc="-1" dirty="0">
              <a:latin typeface="Arial"/>
            </a:endParaRPr>
          </a:p>
          <a:p>
            <a:pPr marL="432000" indent="-324000"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Primera parte (auto o </a:t>
            </a:r>
            <a:r>
              <a:rPr lang="es-ES" sz="1400" b="0" strike="noStrike" spc="-1" dirty="0" err="1">
                <a:solidFill>
                  <a:srgbClr val="050505"/>
                </a:solidFill>
                <a:latin typeface="Arial"/>
              </a:rPr>
              <a:t>heteroaplicada</a:t>
            </a: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): </a:t>
            </a:r>
            <a:r>
              <a:rPr lang="es-ES" sz="1400" b="0" strike="noStrike" spc="-1" dirty="0" err="1">
                <a:solidFill>
                  <a:srgbClr val="050505"/>
                </a:solidFill>
                <a:latin typeface="Arial"/>
              </a:rPr>
              <a:t>HoNos</a:t>
            </a: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  </a:t>
            </a:r>
            <a:r>
              <a:rPr lang="es-ES" sz="1400" b="0" strike="noStrike" spc="-1" dirty="0" err="1">
                <a:solidFill>
                  <a:srgbClr val="050505"/>
                </a:solidFill>
                <a:latin typeface="Arial"/>
              </a:rPr>
              <a:t>autopercibido</a:t>
            </a:r>
            <a:endParaRPr lang="es-ES" sz="1400" b="0" strike="noStrike" spc="-1" dirty="0">
              <a:latin typeface="Arial"/>
            </a:endParaRPr>
          </a:p>
          <a:p>
            <a:pPr marL="864000" lvl="1" indent="-324000"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12 páginas; 1 ítem en cada página</a:t>
            </a:r>
            <a:endParaRPr lang="es-ES" sz="1400" b="0" strike="noStrike" spc="-1" dirty="0">
              <a:latin typeface="Arial"/>
            </a:endParaRPr>
          </a:p>
          <a:p>
            <a:pPr marL="432000" indent="-324000"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Segunda parte (</a:t>
            </a:r>
            <a:r>
              <a:rPr lang="es-ES" sz="1400" b="0" strike="noStrike" spc="-1" dirty="0" err="1">
                <a:solidFill>
                  <a:srgbClr val="050505"/>
                </a:solidFill>
                <a:latin typeface="Arial"/>
              </a:rPr>
              <a:t>heteroaplicada</a:t>
            </a: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):  Planificación y voluntades anticipadas:</a:t>
            </a:r>
            <a:endParaRPr lang="es-ES" sz="1400" b="0" strike="noStrike" spc="-1" dirty="0">
              <a:latin typeface="Arial"/>
            </a:endParaRPr>
          </a:p>
          <a:p>
            <a:pPr marL="864000" lvl="1" indent="-324000"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3 páginas; Entrevista cualitativa que comprende:</a:t>
            </a:r>
            <a:endParaRPr lang="es-ES" sz="1400" b="0" strike="noStrike" spc="-1" dirty="0">
              <a:latin typeface="Arial"/>
            </a:endParaRPr>
          </a:p>
          <a:p>
            <a:pPr marL="1296000" lvl="2" indent="-288000"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Afrontamiento de la crisis y recaídas. Aporta información cualitativa sobre las voluntades psiquiátricas anticipadas.</a:t>
            </a:r>
            <a:endParaRPr lang="es-ES" sz="1400" b="0" strike="noStrike" spc="-1" dirty="0">
              <a:latin typeface="Arial"/>
            </a:endParaRPr>
          </a:p>
          <a:p>
            <a:pPr marL="1296000" lvl="2" indent="-288000"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Proceso de recuperación.</a:t>
            </a:r>
            <a:endParaRPr lang="es-ES" sz="1400" b="0" strike="noStrike" spc="-1" dirty="0">
              <a:latin typeface="Arial"/>
            </a:endParaRPr>
          </a:p>
          <a:p>
            <a:pPr marL="1296000" lvl="2" indent="-288000"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Objetivos y acciones. </a:t>
            </a:r>
            <a:endParaRPr lang="es-ES" sz="1400" b="0" strike="noStrike" spc="-1" dirty="0">
              <a:latin typeface="Arial"/>
            </a:endParaRPr>
          </a:p>
          <a:p>
            <a:pPr marL="1296000" lvl="2" indent="-288000"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Resumen final cotejado con equipo.</a:t>
            </a:r>
            <a:endParaRPr lang="es-ES" sz="1400" b="0" strike="noStrike" spc="-1" dirty="0">
              <a:latin typeface="Arial"/>
            </a:endParaRPr>
          </a:p>
          <a:p>
            <a:pPr marL="1296000" lvl="2" indent="-288000"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1400" b="0" strike="noStrike" spc="-1" dirty="0">
                <a:solidFill>
                  <a:srgbClr val="050505"/>
                </a:solidFill>
                <a:latin typeface="Arial"/>
              </a:rPr>
              <a:t>Fecha y firma, y fecha prevista de revisión.</a:t>
            </a:r>
            <a:endParaRPr lang="es-ES" sz="1400" b="0" strike="noStrike" spc="-1" dirty="0">
              <a:latin typeface="Arial"/>
            </a:endParaRPr>
          </a:p>
        </p:txBody>
      </p:sp>
      <p:sp>
        <p:nvSpPr>
          <p:cNvPr id="63" name="TextShape 7"/>
          <p:cNvSpPr txBox="1"/>
          <p:nvPr/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r"/>
            <a:r>
              <a:rPr lang="es-ES" sz="3300" b="0" strike="noStrike" spc="-1">
                <a:solidFill>
                  <a:srgbClr val="050505"/>
                </a:solidFill>
                <a:latin typeface="Times New Roman"/>
              </a:rPr>
              <a:t>Documento utilizado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8" y="488440"/>
            <a:ext cx="3412059" cy="45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r"/>
            <a:r>
              <a:rPr lang="es-ES" sz="3300" b="0" strike="noStrike" spc="-1">
                <a:solidFill>
                  <a:srgbClr val="050505"/>
                </a:solidFill>
                <a:latin typeface="Times New Roman"/>
              </a:rPr>
              <a:t>Metodología</a:t>
            </a:r>
          </a:p>
        </p:txBody>
      </p:sp>
      <p:sp>
        <p:nvSpPr>
          <p:cNvPr id="65" name="TextShape 2"/>
          <p:cNvSpPr txBox="1"/>
          <p:nvPr/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50505"/>
                </a:solidFill>
                <a:latin typeface="Arial"/>
              </a:rPr>
              <a:t>Criterio de selección:</a:t>
            </a:r>
            <a:r>
              <a:rPr lang="es-ES" sz="2400" b="0" strike="noStrike" spc="-1">
                <a:solidFill>
                  <a:srgbClr val="050505"/>
                </a:solidFill>
                <a:latin typeface="Arial"/>
              </a:rPr>
              <a:t> aceptación por parte del paciente</a:t>
            </a:r>
          </a:p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50505"/>
                </a:solidFill>
                <a:latin typeface="Arial"/>
              </a:rPr>
              <a:t>Criterios de exclusión:</a:t>
            </a:r>
            <a:r>
              <a:rPr lang="es-ES" sz="2400" b="0" strike="noStrike" spc="-1">
                <a:solidFill>
                  <a:srgbClr val="050505"/>
                </a:solidFill>
                <a:latin typeface="Arial"/>
              </a:rPr>
              <a:t> nula conciencia + escaso enganche ó psicopatología florida</a:t>
            </a:r>
          </a:p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50505"/>
                </a:solidFill>
                <a:latin typeface="Arial"/>
              </a:rPr>
              <a:t>Se seleccionaron 14 pacientes de TAC: </a:t>
            </a:r>
          </a:p>
          <a:p>
            <a:pPr marL="864000" lvl="1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sz="2090" b="0" strike="noStrike" spc="-1">
                <a:solidFill>
                  <a:srgbClr val="050505"/>
                </a:solidFill>
                <a:latin typeface="Arial"/>
              </a:rPr>
              <a:t>12 hombres/2 mujeres, </a:t>
            </a:r>
          </a:p>
          <a:p>
            <a:pPr marL="864000" lvl="1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sz="2090" b="0" strike="noStrike" spc="-1">
                <a:solidFill>
                  <a:srgbClr val="050505"/>
                </a:solidFill>
                <a:latin typeface="Arial"/>
              </a:rPr>
              <a:t>8 esquiz., 3 esquizoafec., 2 TAB y 1 T. psicótico no espec.</a:t>
            </a:r>
          </a:p>
          <a:p>
            <a:pPr marL="864000" lvl="1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sz="2090" b="0" strike="noStrike" spc="-1">
                <a:solidFill>
                  <a:srgbClr val="050505"/>
                </a:solidFill>
                <a:latin typeface="Arial"/>
              </a:rPr>
              <a:t>5 pacientes no salen de casa.</a:t>
            </a:r>
          </a:p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50505"/>
                </a:solidFill>
                <a:latin typeface="Arial"/>
              </a:rPr>
              <a:t>Autoaplicada (5) vs heteroaplicada (9)</a:t>
            </a:r>
          </a:p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50505"/>
                </a:solidFill>
                <a:latin typeface="Arial"/>
              </a:rPr>
              <a:t>Comparación HoNos autopercibida vs HoNos profesionales </a:t>
            </a:r>
          </a:p>
        </p:txBody>
      </p:sp>
      <p:pic>
        <p:nvPicPr>
          <p:cNvPr id="66" name="Picture 11"/>
          <p:cNvPicPr/>
          <p:nvPr/>
        </p:nvPicPr>
        <p:blipFill>
          <a:blip r:embed="rId2"/>
          <a:stretch/>
        </p:blipFill>
        <p:spPr>
          <a:xfrm>
            <a:off x="0" y="360"/>
            <a:ext cx="1368000" cy="448920"/>
          </a:xfrm>
          <a:prstGeom prst="rect">
            <a:avLst/>
          </a:prstGeom>
          <a:ln>
            <a:noFill/>
          </a:ln>
        </p:spPr>
      </p:pic>
      <p:pic>
        <p:nvPicPr>
          <p:cNvPr id="67" name="2 Imagen"/>
          <p:cNvPicPr/>
          <p:nvPr/>
        </p:nvPicPr>
        <p:blipFill>
          <a:blip r:embed="rId3"/>
          <a:stretch/>
        </p:blipFill>
        <p:spPr>
          <a:xfrm>
            <a:off x="8704080" y="14400"/>
            <a:ext cx="1375920" cy="56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r"/>
            <a:r>
              <a:rPr lang="es-ES" sz="3300" b="0" strike="noStrike" spc="-1">
                <a:solidFill>
                  <a:srgbClr val="050505"/>
                </a:solidFill>
                <a:latin typeface="Times New Roman"/>
              </a:rPr>
              <a:t>Resultados</a:t>
            </a:r>
          </a:p>
        </p:txBody>
      </p:sp>
      <p:graphicFrame>
        <p:nvGraphicFramePr>
          <p:cNvPr id="69" name="68 Gráfico"/>
          <p:cNvGraphicFramePr/>
          <p:nvPr>
            <p:extLst>
              <p:ext uri="{D42A27DB-BD31-4B8C-83A1-F6EECF244321}">
                <p14:modId xmlns:p14="http://schemas.microsoft.com/office/powerpoint/2010/main" val="3752299765"/>
              </p:ext>
            </p:extLst>
          </p:nvPr>
        </p:nvGraphicFramePr>
        <p:xfrm>
          <a:off x="1512000" y="648000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0" name="69 Gráfico"/>
          <p:cNvGraphicFramePr/>
          <p:nvPr>
            <p:extLst>
              <p:ext uri="{D42A27DB-BD31-4B8C-83A1-F6EECF244321}">
                <p14:modId xmlns:p14="http://schemas.microsoft.com/office/powerpoint/2010/main" val="3749496849"/>
              </p:ext>
            </p:extLst>
          </p:nvPr>
        </p:nvGraphicFramePr>
        <p:xfrm>
          <a:off x="7727760" y="1368000"/>
          <a:ext cx="2064240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1 Grupo"/>
          <p:cNvGrpSpPr/>
          <p:nvPr/>
        </p:nvGrpSpPr>
        <p:grpSpPr>
          <a:xfrm>
            <a:off x="1584000" y="4104000"/>
            <a:ext cx="4680000" cy="1370160"/>
            <a:chOff x="1584000" y="4104000"/>
            <a:chExt cx="4680000" cy="1370160"/>
          </a:xfrm>
        </p:grpSpPr>
        <p:sp>
          <p:nvSpPr>
            <p:cNvPr id="71" name="Line 2"/>
            <p:cNvSpPr/>
            <p:nvPr/>
          </p:nvSpPr>
          <p:spPr>
            <a:xfrm flipV="1">
              <a:off x="2232000" y="4104000"/>
              <a:ext cx="0" cy="576000"/>
            </a:xfrm>
            <a:prstGeom prst="line">
              <a:avLst/>
            </a:prstGeom>
            <a:ln w="38160">
              <a:solidFill>
                <a:srgbClr val="FF000A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Line 3"/>
            <p:cNvSpPr/>
            <p:nvPr/>
          </p:nvSpPr>
          <p:spPr>
            <a:xfrm flipV="1">
              <a:off x="4752000" y="4104000"/>
              <a:ext cx="0" cy="1008000"/>
            </a:xfrm>
            <a:prstGeom prst="line">
              <a:avLst/>
            </a:prstGeom>
            <a:ln w="38160">
              <a:solidFill>
                <a:srgbClr val="FF000A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Line 4"/>
            <p:cNvSpPr/>
            <p:nvPr/>
          </p:nvSpPr>
          <p:spPr>
            <a:xfrm flipV="1">
              <a:off x="3672000" y="4104000"/>
              <a:ext cx="0" cy="576000"/>
            </a:xfrm>
            <a:prstGeom prst="line">
              <a:avLst/>
            </a:prstGeom>
            <a:ln w="38160">
              <a:solidFill>
                <a:srgbClr val="FF000A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Line 5"/>
            <p:cNvSpPr/>
            <p:nvPr/>
          </p:nvSpPr>
          <p:spPr>
            <a:xfrm flipV="1">
              <a:off x="5112000" y="4104000"/>
              <a:ext cx="0" cy="576000"/>
            </a:xfrm>
            <a:prstGeom prst="line">
              <a:avLst/>
            </a:prstGeom>
            <a:ln w="38160">
              <a:solidFill>
                <a:srgbClr val="FF000A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TextShape 6"/>
            <p:cNvSpPr txBox="1"/>
            <p:nvPr/>
          </p:nvSpPr>
          <p:spPr>
            <a:xfrm>
              <a:off x="1584000" y="4752000"/>
              <a:ext cx="1224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s-ES" sz="1400" b="0" strike="noStrike" spc="-1">
                  <a:latin typeface="Arial"/>
                </a:rPr>
                <a:t>Autolesiones</a:t>
              </a:r>
            </a:p>
          </p:txBody>
        </p:sp>
        <p:sp>
          <p:nvSpPr>
            <p:cNvPr id="76" name="TextShape 7"/>
            <p:cNvSpPr txBox="1"/>
            <p:nvPr/>
          </p:nvSpPr>
          <p:spPr>
            <a:xfrm>
              <a:off x="2880000" y="4680000"/>
              <a:ext cx="1584000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s-ES" sz="1400" b="0" strike="noStrike" spc="-1" dirty="0">
                  <a:latin typeface="Arial"/>
                </a:rPr>
                <a:t>Ideas delirantes </a:t>
              </a:r>
              <a:endParaRPr lang="es-ES" sz="1400" b="0" strike="noStrike" spc="-1" dirty="0" smtClean="0">
                <a:latin typeface="Arial"/>
              </a:endParaRPr>
            </a:p>
            <a:p>
              <a:r>
                <a:rPr lang="es-ES" sz="1400" b="0" strike="noStrike" spc="-1" dirty="0" smtClean="0">
                  <a:latin typeface="Arial"/>
                </a:rPr>
                <a:t>o </a:t>
              </a:r>
              <a:r>
                <a:rPr lang="es-ES" sz="1400" b="0" strike="noStrike" spc="-1" dirty="0">
                  <a:latin typeface="Arial"/>
                </a:rPr>
                <a:t>alucinaciones</a:t>
              </a:r>
            </a:p>
          </p:txBody>
        </p:sp>
        <p:sp>
          <p:nvSpPr>
            <p:cNvPr id="77" name="TextShape 8"/>
            <p:cNvSpPr txBox="1"/>
            <p:nvPr/>
          </p:nvSpPr>
          <p:spPr>
            <a:xfrm>
              <a:off x="4204800" y="5184000"/>
              <a:ext cx="1080000" cy="2901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s-ES" sz="1400" b="0" strike="noStrike" spc="-1">
                  <a:latin typeface="Arial"/>
                </a:rPr>
                <a:t>Relaciones</a:t>
              </a:r>
            </a:p>
          </p:txBody>
        </p:sp>
        <p:sp>
          <p:nvSpPr>
            <p:cNvPr id="78" name="TextShape 9"/>
            <p:cNvSpPr txBox="1"/>
            <p:nvPr/>
          </p:nvSpPr>
          <p:spPr>
            <a:xfrm>
              <a:off x="4968000" y="4752000"/>
              <a:ext cx="1296000" cy="2901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s-ES" sz="1400" b="0" strike="noStrike" spc="-1" dirty="0">
                  <a:latin typeface="Arial"/>
                </a:rPr>
                <a:t>Autonomía</a:t>
              </a:r>
            </a:p>
          </p:txBody>
        </p:sp>
      </p:grpSp>
      <p:pic>
        <p:nvPicPr>
          <p:cNvPr id="79" name="Picture 11"/>
          <p:cNvPicPr/>
          <p:nvPr/>
        </p:nvPicPr>
        <p:blipFill>
          <a:blip r:embed="rId4"/>
          <a:stretch/>
        </p:blipFill>
        <p:spPr>
          <a:xfrm>
            <a:off x="0" y="360"/>
            <a:ext cx="1368000" cy="448920"/>
          </a:xfrm>
          <a:prstGeom prst="rect">
            <a:avLst/>
          </a:prstGeom>
          <a:ln>
            <a:noFill/>
          </a:ln>
        </p:spPr>
      </p:pic>
      <p:pic>
        <p:nvPicPr>
          <p:cNvPr id="80" name="2 Imagen"/>
          <p:cNvPicPr/>
          <p:nvPr/>
        </p:nvPicPr>
        <p:blipFill>
          <a:blip r:embed="rId5"/>
          <a:stretch/>
        </p:blipFill>
        <p:spPr>
          <a:xfrm>
            <a:off x="8704080" y="14400"/>
            <a:ext cx="1375920" cy="56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r"/>
            <a:r>
              <a:rPr lang="es-ES" sz="3300" b="0" strike="noStrike" spc="-1">
                <a:solidFill>
                  <a:srgbClr val="050505"/>
                </a:solidFill>
                <a:latin typeface="Times New Roman"/>
              </a:rPr>
              <a:t>Conclusiones</a:t>
            </a:r>
          </a:p>
        </p:txBody>
      </p:sp>
      <p:sp>
        <p:nvSpPr>
          <p:cNvPr id="82" name="TextShape 2"/>
          <p:cNvSpPr txBox="1"/>
          <p:nvPr/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2400" b="0" strike="noStrike" spc="-1" dirty="0">
                <a:solidFill>
                  <a:srgbClr val="050505"/>
                </a:solidFill>
                <a:latin typeface="Arial"/>
              </a:rPr>
              <a:t>Los profesionales probablemente minusvaloramos el riesgo de autolesiones</a:t>
            </a:r>
          </a:p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s-ES" sz="2400" b="0" strike="noStrike" spc="-1" dirty="0">
                <a:solidFill>
                  <a:srgbClr val="050505"/>
                </a:solidFill>
                <a:latin typeface="Arial"/>
              </a:rPr>
              <a:t>Importante dialogar con el paciente sobre los síntomas productivos, las relaciones y la autonomía para:</a:t>
            </a:r>
          </a:p>
          <a:p>
            <a:pPr marL="864000" lvl="1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sz="2090" b="0" strike="noStrike" spc="-1" dirty="0">
                <a:solidFill>
                  <a:srgbClr val="050505"/>
                </a:solidFill>
                <a:latin typeface="Arial"/>
              </a:rPr>
              <a:t>Mejorar la conciencia de enfermedad</a:t>
            </a:r>
          </a:p>
          <a:p>
            <a:pPr marL="864000" lvl="1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sz="2090" b="0" strike="noStrike" spc="-1" dirty="0">
                <a:solidFill>
                  <a:srgbClr val="050505"/>
                </a:solidFill>
                <a:latin typeface="Arial"/>
              </a:rPr>
              <a:t>Motivar para el cambio: mejora de la red social y de las capacidades en las actividades de la vida diaria</a:t>
            </a:r>
          </a:p>
          <a:p>
            <a:pPr marL="864000" lvl="1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s-ES" sz="2090" b="0" strike="noStrike" spc="-1" dirty="0">
                <a:solidFill>
                  <a:srgbClr val="050505"/>
                </a:solidFill>
                <a:latin typeface="Arial"/>
              </a:rPr>
              <a:t>Ajustar los objetivos a las expectativas y realidades de los pacientes</a:t>
            </a:r>
          </a:p>
        </p:txBody>
      </p:sp>
      <p:pic>
        <p:nvPicPr>
          <p:cNvPr id="83" name="Picture 11"/>
          <p:cNvPicPr/>
          <p:nvPr/>
        </p:nvPicPr>
        <p:blipFill>
          <a:blip r:embed="rId2"/>
          <a:stretch/>
        </p:blipFill>
        <p:spPr>
          <a:xfrm>
            <a:off x="0" y="360"/>
            <a:ext cx="1368000" cy="448920"/>
          </a:xfrm>
          <a:prstGeom prst="rect">
            <a:avLst/>
          </a:prstGeom>
          <a:ln>
            <a:noFill/>
          </a:ln>
        </p:spPr>
      </p:pic>
      <p:pic>
        <p:nvPicPr>
          <p:cNvPr id="84" name="2 Imagen"/>
          <p:cNvPicPr/>
          <p:nvPr/>
        </p:nvPicPr>
        <p:blipFill>
          <a:blip r:embed="rId3"/>
          <a:stretch/>
        </p:blipFill>
        <p:spPr>
          <a:xfrm>
            <a:off x="8704080" y="14400"/>
            <a:ext cx="1375920" cy="561600"/>
          </a:xfrm>
          <a:prstGeom prst="rect">
            <a:avLst/>
          </a:prstGeom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4032200" y="684000"/>
            <a:ext cx="163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Gracias!</a:t>
            </a:r>
            <a:endParaRPr lang="es-ES" sz="2800" dirty="0"/>
          </a:p>
        </p:txBody>
      </p:sp>
      <p:pic>
        <p:nvPicPr>
          <p:cNvPr id="1026" name="Picture 2" descr="C:\Users\72738304e\AppData\Local\Microsoft\Windows\Temporary Internet Files\Content.Outlook\M7CV5CXD\IMG_20190516_083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44" y="1539131"/>
            <a:ext cx="6026911" cy="338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erfiles\72738304e\Escritorio\IMG-20190515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3416">
            <a:off x="210782" y="440445"/>
            <a:ext cx="1823757" cy="13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340</Words>
  <Application>Microsoft Office PowerPoint</Application>
  <PresentationFormat>Personalizado</PresentationFormat>
  <Paragraphs>50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subject/>
  <dc:creator/>
  <dc:description/>
  <cp:lastModifiedBy>RUBEN TOUZON LOPEZ DE ARMENTIA</cp:lastModifiedBy>
  <cp:revision>16</cp:revision>
  <dcterms:created xsi:type="dcterms:W3CDTF">2019-05-15T16:33:36Z</dcterms:created>
  <dcterms:modified xsi:type="dcterms:W3CDTF">2019-05-17T06:01:31Z</dcterms:modified>
  <dc:language>es-ES</dc:language>
</cp:coreProperties>
</file>