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7"/>
  </p:notesMasterIdLst>
  <p:sldIdLst>
    <p:sldId id="293" r:id="rId2"/>
    <p:sldId id="277" r:id="rId3"/>
    <p:sldId id="294" r:id="rId4"/>
    <p:sldId id="278" r:id="rId5"/>
    <p:sldId id="291" r:id="rId6"/>
  </p:sldIdLst>
  <p:sldSz cx="9144000" cy="6858000" type="screen4x3"/>
  <p:notesSz cx="6797675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>
        <p:scale>
          <a:sx n="77" d="100"/>
          <a:sy n="77" d="100"/>
        </p:scale>
        <p:origin x="-94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39" cy="4467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85466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39" cy="446770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 sz="4600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2398712" y="-249237"/>
            <a:ext cx="4343400" cy="80422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>
                <a:solidFill>
                  <a:srgbClr val="595959"/>
                </a:solidFill>
              </a:defRPr>
            </a:lvl1pPr>
            <a:lvl2pPr rtl="0">
              <a:spcBef>
                <a:spcPts val="0"/>
              </a:spcBef>
              <a:defRPr sz="2200">
                <a:solidFill>
                  <a:srgbClr val="595959"/>
                </a:solidFill>
              </a:defRPr>
            </a:lvl2pPr>
            <a:lvl3pPr rtl="0">
              <a:spcBef>
                <a:spcPts val="0"/>
              </a:spcBef>
              <a:defRPr sz="2000">
                <a:solidFill>
                  <a:srgbClr val="595959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 sz="4600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>
                <a:solidFill>
                  <a:srgbClr val="595959"/>
                </a:solidFill>
              </a:defRPr>
            </a:lvl1pPr>
            <a:lvl2pPr rtl="0">
              <a:spcBef>
                <a:spcPts val="0"/>
              </a:spcBef>
              <a:defRPr sz="2200">
                <a:solidFill>
                  <a:srgbClr val="595959"/>
                </a:solidFill>
              </a:defRPr>
            </a:lvl2pPr>
            <a:lvl3pPr rtl="0">
              <a:spcBef>
                <a:spcPts val="0"/>
              </a:spcBef>
              <a:defRPr sz="2000">
                <a:solidFill>
                  <a:srgbClr val="595959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549275" y="2403143"/>
            <a:ext cx="8056562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4600" b="0" cap="none" baseline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549275" y="3736005"/>
            <a:ext cx="8056562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30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 sz="4600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751071" y="1600200"/>
            <a:ext cx="384047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1600"/>
              </a:spcBef>
              <a:defRPr sz="2000"/>
            </a:lvl1pPr>
            <a:lvl2pPr rtl="0">
              <a:spcBef>
                <a:spcPts val="0"/>
              </a:spcBef>
              <a:defRPr sz="18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533399" y="611872"/>
            <a:ext cx="384047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defRPr sz="3600" b="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742823" y="368300"/>
            <a:ext cx="3840479" cy="557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200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533399" y="1787856"/>
            <a:ext cx="3840479" cy="3720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600"/>
              </a:spcBef>
              <a:buNone/>
              <a:defRPr sz="1800"/>
            </a:lvl1pPr>
            <a:lvl2pPr marL="457200" indent="0" rtl="0">
              <a:spcBef>
                <a:spcPts val="0"/>
              </a:spcBef>
              <a:buNone/>
              <a:defRPr sz="1200"/>
            </a:lvl2pPr>
            <a:lvl3pPr marL="914400" indent="0" rtl="0">
              <a:spcBef>
                <a:spcPts val="0"/>
              </a:spcBef>
              <a:buNone/>
              <a:defRPr sz="1000"/>
            </a:lvl3pPr>
            <a:lvl4pPr marL="1371600" indent="0" rtl="0">
              <a:spcBef>
                <a:spcPts val="0"/>
              </a:spcBef>
              <a:buNone/>
              <a:defRPr sz="900"/>
            </a:lvl4pPr>
            <a:lvl5pPr marL="1828800" indent="0" rtl="0">
              <a:spcBef>
                <a:spcPts val="0"/>
              </a:spcBef>
              <a:buNone/>
              <a:defRPr sz="900"/>
            </a:lvl5pPr>
            <a:lvl6pPr marL="2286000" indent="0" rtl="0">
              <a:spcBef>
                <a:spcPts val="0"/>
              </a:spcBef>
              <a:buNone/>
              <a:defRPr sz="900"/>
            </a:lvl6pPr>
            <a:lvl7pPr marL="2743200" indent="0" rtl="0">
              <a:spcBef>
                <a:spcPts val="0"/>
              </a:spcBef>
              <a:buNone/>
              <a:defRPr sz="900"/>
            </a:lvl7pPr>
            <a:lvl8pPr marL="3200400" indent="0" rtl="0">
              <a:spcBef>
                <a:spcPts val="0"/>
              </a:spcBef>
              <a:buNone/>
              <a:defRPr sz="900"/>
            </a:lvl8pPr>
            <a:lvl9pPr marL="3657600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5344142" y="2393951"/>
            <a:ext cx="557530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None/>
              <a:defRPr sz="4600">
                <a:solidFill>
                  <a:schemeClr val="accent1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106486" y="-188912"/>
            <a:ext cx="5575300" cy="66897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>
                <a:solidFill>
                  <a:srgbClr val="595959"/>
                </a:solidFill>
              </a:defRPr>
            </a:lvl1pPr>
            <a:lvl2pPr rtl="0">
              <a:spcBef>
                <a:spcPts val="0"/>
              </a:spcBef>
              <a:defRPr sz="2200">
                <a:solidFill>
                  <a:srgbClr val="595959"/>
                </a:solidFill>
              </a:defRPr>
            </a:lvl2pPr>
            <a:lvl3pPr rtl="0">
              <a:spcBef>
                <a:spcPts val="0"/>
              </a:spcBef>
              <a:defRPr sz="2000">
                <a:solidFill>
                  <a:srgbClr val="595959"/>
                </a:solidFill>
              </a:defRPr>
            </a:lvl3pPr>
            <a:lvl4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rgbClr val="595959"/>
                </a:solidFill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sz="4600" b="0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549275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9250" marR="0" indent="-181610" algn="l" rtl="0">
              <a:spcBef>
                <a:spcPts val="2000"/>
              </a:spcBef>
              <a:buClr>
                <a:srgbClr val="6DB7D7"/>
              </a:buClr>
              <a:buFont typeface="Noto Symbol"/>
              <a:buChar char="●"/>
              <a:defRPr sz="24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indent="-189230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 sz="22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68375" marR="0" indent="-142875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 sz="20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63650" marR="0" indent="-172719" algn="l" rtl="0">
              <a:spcBef>
                <a:spcPts val="600"/>
              </a:spcBef>
              <a:buClr>
                <a:srgbClr val="205C77"/>
              </a:buClr>
              <a:buFont typeface="Noto Symbol"/>
              <a:buChar char="●"/>
              <a:defRPr sz="18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46225" marR="0" indent="-163194" algn="l" rtl="0">
              <a:spcBef>
                <a:spcPts val="600"/>
              </a:spcBef>
              <a:buClr>
                <a:srgbClr val="6DB7D7"/>
              </a:buClr>
              <a:buFont typeface="Noto Symbol"/>
              <a:buChar char="●"/>
              <a:defRPr sz="18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28800" marR="0" indent="-166370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 sz="18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1177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 sz="18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398713" marR="0" indent="-164783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●"/>
              <a:defRPr sz="18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689225" marR="0" indent="-163195" algn="l" rtl="0">
              <a:spcBef>
                <a:spcPts val="360"/>
              </a:spcBef>
              <a:buClr>
                <a:srgbClr val="6DB7D7"/>
              </a:buClr>
              <a:buFont typeface="Noto Symbol"/>
              <a:buChar char="●"/>
              <a:defRPr sz="1800" b="0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5629835" y="627566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264458" y="6275667"/>
            <a:ext cx="484094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897906" y="6275667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n-US" sz="3600" b="0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8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056562" cy="2586211"/>
          </a:xfrm>
        </p:spPr>
        <p:txBody>
          <a:bodyPr/>
          <a:lstStyle/>
          <a:p>
            <a:r>
              <a:rPr lang="es-ES" sz="3200" b="1" dirty="0" smtClean="0"/>
              <a:t>BUENO, BONITO Y BARATO: HALOPERIDOL DECANOATO. NUESTRA EXPERIENCIA DOS AÑOS DESPUÉS.</a:t>
            </a:r>
            <a:endParaRPr lang="es-ES" sz="32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5612268"/>
            <a:ext cx="813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Dra. Marta Torreblanca, </a:t>
            </a:r>
            <a:r>
              <a:rPr lang="es-ES" b="1" dirty="0" err="1" smtClean="0">
                <a:solidFill>
                  <a:schemeClr val="accent1"/>
                </a:solidFill>
              </a:rPr>
              <a:t>Dra.Olaia</a:t>
            </a:r>
            <a:r>
              <a:rPr lang="es-ES" b="1" dirty="0" smtClean="0">
                <a:solidFill>
                  <a:schemeClr val="accent1"/>
                </a:solidFill>
              </a:rPr>
              <a:t> </a:t>
            </a:r>
            <a:r>
              <a:rPr lang="es-ES" b="1" dirty="0" err="1" smtClean="0">
                <a:solidFill>
                  <a:schemeClr val="accent1"/>
                </a:solidFill>
              </a:rPr>
              <a:t>Euba</a:t>
            </a:r>
            <a:r>
              <a:rPr lang="es-ES" b="1" dirty="0" smtClean="0">
                <a:solidFill>
                  <a:schemeClr val="accent1"/>
                </a:solidFill>
              </a:rPr>
              <a:t>, Dr. Josu </a:t>
            </a:r>
            <a:r>
              <a:rPr lang="es-ES" b="1" dirty="0" err="1" smtClean="0">
                <a:solidFill>
                  <a:schemeClr val="accent1"/>
                </a:solidFill>
              </a:rPr>
              <a:t>Zuazo</a:t>
            </a:r>
            <a:r>
              <a:rPr lang="es-ES" b="1" smtClean="0">
                <a:solidFill>
                  <a:schemeClr val="accent1"/>
                </a:solidFill>
              </a:rPr>
              <a:t>, Dra</a:t>
            </a:r>
            <a:r>
              <a:rPr lang="es-ES" b="1" dirty="0" smtClean="0">
                <a:solidFill>
                  <a:schemeClr val="accent1"/>
                </a:solidFill>
              </a:rPr>
              <a:t>. Uxue Picaza, Dra. Ainara </a:t>
            </a:r>
            <a:r>
              <a:rPr lang="es-ES" b="1" dirty="0">
                <a:solidFill>
                  <a:schemeClr val="accent1"/>
                </a:solidFill>
              </a:rPr>
              <a:t>A</a:t>
            </a:r>
            <a:r>
              <a:rPr lang="es-ES" b="1" dirty="0" smtClean="0">
                <a:solidFill>
                  <a:schemeClr val="accent1"/>
                </a:solidFill>
              </a:rPr>
              <a:t>rnaiz 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Unidad de Subagudos. Hospital de Zamudio 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23728" y="1340768"/>
            <a:ext cx="6090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X JORNADAS RSMB. PALACIO EUSKALDUNA 23 DE MAYO DE 2019.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4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539552" y="188640"/>
            <a:ext cx="8042276" cy="8238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 dirty="0" smtClean="0">
                <a:solidFill>
                  <a:schemeClr val="accent1"/>
                </a:solidFill>
                <a:sym typeface="Arial"/>
              </a:rPr>
              <a:t> HACE DOS AÑOS:</a:t>
            </a:r>
            <a:r>
              <a:rPr lang="en-US" sz="3200" b="1" dirty="0" smtClean="0"/>
              <a:t>J.R.N.N</a:t>
            </a:r>
            <a:endParaRPr lang="en-US" sz="3200" b="1" i="0" u="none" strike="noStrike" cap="none" baseline="0" dirty="0">
              <a:solidFill>
                <a:schemeClr val="accent1"/>
              </a:solidFill>
              <a:sym typeface="Arial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539552" y="1124744"/>
            <a:ext cx="8042276" cy="54726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es-ES" sz="2000" dirty="0" smtClean="0">
              <a:solidFill>
                <a:schemeClr val="accent1"/>
              </a:solidFill>
            </a:endParaRPr>
          </a:p>
          <a:p>
            <a:r>
              <a:rPr lang="es-ES" sz="2000" dirty="0" smtClean="0">
                <a:solidFill>
                  <a:schemeClr val="accent1"/>
                </a:solidFill>
              </a:rPr>
              <a:t>Varón de 48 años.</a:t>
            </a:r>
          </a:p>
          <a:p>
            <a:r>
              <a:rPr lang="es-ES" sz="2000" dirty="0" smtClean="0">
                <a:solidFill>
                  <a:schemeClr val="accent1"/>
                </a:solidFill>
              </a:rPr>
              <a:t>Primer contacto con psiquiatría en 1994.</a:t>
            </a:r>
          </a:p>
          <a:p>
            <a:r>
              <a:rPr lang="es-ES" sz="2000" dirty="0" smtClean="0">
                <a:solidFill>
                  <a:schemeClr val="accent1"/>
                </a:solidFill>
              </a:rPr>
              <a:t>Diagnósticos:</a:t>
            </a:r>
          </a:p>
          <a:p>
            <a:pPr lvl="1"/>
            <a:r>
              <a:rPr lang="es-ES" sz="2000" dirty="0" smtClean="0">
                <a:solidFill>
                  <a:schemeClr val="accent1"/>
                </a:solidFill>
              </a:rPr>
              <a:t>Trastorno </a:t>
            </a:r>
            <a:r>
              <a:rPr lang="es-ES" sz="2000" dirty="0" err="1">
                <a:solidFill>
                  <a:schemeClr val="accent1"/>
                </a:solidFill>
              </a:rPr>
              <a:t>E</a:t>
            </a:r>
            <a:r>
              <a:rPr lang="es-ES" sz="2000" dirty="0" err="1" smtClean="0">
                <a:solidFill>
                  <a:schemeClr val="accent1"/>
                </a:solidFill>
              </a:rPr>
              <a:t>squizoafectivo</a:t>
            </a:r>
            <a:r>
              <a:rPr lang="es-ES" sz="2000" dirty="0" smtClean="0">
                <a:solidFill>
                  <a:schemeClr val="accent1"/>
                </a:solidFill>
              </a:rPr>
              <a:t>, Esquizofrenia Paranoide.</a:t>
            </a:r>
          </a:p>
          <a:p>
            <a:pPr lvl="1"/>
            <a:r>
              <a:rPr lang="es-ES" sz="2000" dirty="0" smtClean="0">
                <a:solidFill>
                  <a:schemeClr val="accent1"/>
                </a:solidFill>
              </a:rPr>
              <a:t>Consumo perjudicial de sustancias.</a:t>
            </a:r>
          </a:p>
          <a:p>
            <a:r>
              <a:rPr lang="es-ES" sz="2000" dirty="0" smtClean="0">
                <a:solidFill>
                  <a:schemeClr val="accent1"/>
                </a:solidFill>
              </a:rPr>
              <a:t>Cerca de 30 ingresos</a:t>
            </a:r>
            <a:r>
              <a:rPr lang="es-ES" sz="2000" dirty="0">
                <a:solidFill>
                  <a:schemeClr val="accent1"/>
                </a:solidFill>
              </a:rPr>
              <a:t> </a:t>
            </a:r>
            <a:r>
              <a:rPr lang="es-ES" sz="2000" dirty="0" smtClean="0">
                <a:solidFill>
                  <a:schemeClr val="accent1"/>
                </a:solidFill>
              </a:rPr>
              <a:t>y ha permanecido largas temporadas en UGCR.</a:t>
            </a:r>
          </a:p>
          <a:p>
            <a:r>
              <a:rPr lang="es-ES" sz="2000" dirty="0">
                <a:solidFill>
                  <a:schemeClr val="accent1"/>
                </a:solidFill>
              </a:rPr>
              <a:t>S</a:t>
            </a:r>
            <a:r>
              <a:rPr lang="es-ES" sz="2000" dirty="0" smtClean="0">
                <a:solidFill>
                  <a:schemeClr val="accent1"/>
                </a:solidFill>
              </a:rPr>
              <a:t>e han probado todos los </a:t>
            </a:r>
            <a:r>
              <a:rPr lang="es-ES" sz="2000" dirty="0" err="1" smtClean="0">
                <a:solidFill>
                  <a:schemeClr val="accent1"/>
                </a:solidFill>
              </a:rPr>
              <a:t>depots</a:t>
            </a:r>
            <a:r>
              <a:rPr lang="es-ES" sz="2000" dirty="0" smtClean="0">
                <a:solidFill>
                  <a:schemeClr val="accent1"/>
                </a:solidFill>
              </a:rPr>
              <a:t> del mercado a dosis máximas</a:t>
            </a:r>
          </a:p>
          <a:p>
            <a:pPr lvl="1"/>
            <a:r>
              <a:rPr lang="es-ES" sz="2000" dirty="0" err="1" smtClean="0">
                <a:solidFill>
                  <a:schemeClr val="accent1"/>
                </a:solidFill>
              </a:rPr>
              <a:t>Risperidona</a:t>
            </a:r>
            <a:r>
              <a:rPr lang="es-ES" sz="2000" dirty="0" smtClean="0">
                <a:solidFill>
                  <a:schemeClr val="accent1"/>
                </a:solidFill>
              </a:rPr>
              <a:t>, haloperidol, </a:t>
            </a:r>
            <a:r>
              <a:rPr lang="es-ES" sz="2000" dirty="0" err="1" smtClean="0">
                <a:solidFill>
                  <a:schemeClr val="accent1"/>
                </a:solidFill>
              </a:rPr>
              <a:t>paliperidona</a:t>
            </a:r>
            <a:r>
              <a:rPr lang="es-ES" sz="2000" dirty="0" smtClean="0">
                <a:solidFill>
                  <a:schemeClr val="accent1"/>
                </a:solidFill>
              </a:rPr>
              <a:t>, </a:t>
            </a:r>
            <a:r>
              <a:rPr lang="es-ES" sz="2000" dirty="0" err="1" smtClean="0">
                <a:solidFill>
                  <a:schemeClr val="accent1"/>
                </a:solidFill>
              </a:rPr>
              <a:t>aripiprazol</a:t>
            </a:r>
            <a:r>
              <a:rPr lang="es-ES" sz="2000" dirty="0" smtClean="0">
                <a:solidFill>
                  <a:schemeClr val="accent1"/>
                </a:solidFill>
              </a:rPr>
              <a:t>, </a:t>
            </a:r>
            <a:r>
              <a:rPr lang="es-ES" sz="2000" dirty="0" err="1" smtClean="0">
                <a:solidFill>
                  <a:schemeClr val="accent1"/>
                </a:solidFill>
              </a:rPr>
              <a:t>modecate</a:t>
            </a:r>
            <a:r>
              <a:rPr lang="es-ES" sz="2000" dirty="0" smtClean="0">
                <a:solidFill>
                  <a:schemeClr val="accent1"/>
                </a:solidFill>
              </a:rPr>
              <a:t>, </a:t>
            </a:r>
            <a:r>
              <a:rPr lang="es-ES" sz="2000" dirty="0" err="1" smtClean="0">
                <a:solidFill>
                  <a:schemeClr val="accent1"/>
                </a:solidFill>
              </a:rPr>
              <a:t>zuclopentixol</a:t>
            </a:r>
            <a:r>
              <a:rPr lang="es-ES" sz="2000" dirty="0" smtClean="0">
                <a:solidFill>
                  <a:schemeClr val="accent1"/>
                </a:solidFill>
              </a:rPr>
              <a:t>.</a:t>
            </a:r>
            <a:endParaRPr lang="es-ES" sz="2000" dirty="0">
              <a:solidFill>
                <a:schemeClr val="accent1"/>
              </a:solidFill>
            </a:endParaRPr>
          </a:p>
          <a:p>
            <a:pPr lvl="1"/>
            <a:r>
              <a:rPr lang="es-ES" sz="2000" dirty="0" smtClean="0">
                <a:solidFill>
                  <a:schemeClr val="accent1"/>
                </a:solidFill>
              </a:rPr>
              <a:t>Se consiguió estabilización con haloperidol oral y se inició </a:t>
            </a:r>
            <a:r>
              <a:rPr lang="es-ES" sz="2000" dirty="0" err="1" smtClean="0">
                <a:solidFill>
                  <a:schemeClr val="accent1"/>
                </a:solidFill>
              </a:rPr>
              <a:t>decanoato</a:t>
            </a:r>
            <a:r>
              <a:rPr lang="es-ES" sz="2000" dirty="0" smtClean="0">
                <a:solidFill>
                  <a:schemeClr val="accent1"/>
                </a:solidFill>
              </a:rPr>
              <a:t> de haloperidol, precisando dosis máxima de 450 mg/4 semanas.  Tras 1 año estabilizado empieza a presentar reacción en el punto de inyección y una recaída, siendo necesario suspender el tratamiento.</a:t>
            </a:r>
          </a:p>
        </p:txBody>
      </p:sp>
    </p:spTree>
    <p:extLst>
      <p:ext uri="{BB962C8B-B14F-4D97-AF65-F5344CB8AC3E}">
        <p14:creationId xmlns:p14="http://schemas.microsoft.com/office/powerpoint/2010/main" val="4365907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DESDE ENTONCES….</a:t>
            </a:r>
            <a:endParaRPr lang="es-ES" sz="3200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781128"/>
          </a:xfrm>
        </p:spPr>
        <p:txBody>
          <a:bodyPr/>
          <a:lstStyle/>
          <a:p>
            <a:endParaRPr lang="es-ES" sz="1800" dirty="0" smtClean="0">
              <a:solidFill>
                <a:schemeClr val="accent1"/>
              </a:solidFill>
            </a:endParaRPr>
          </a:p>
          <a:p>
            <a:endParaRPr lang="es-ES" sz="1800" dirty="0">
              <a:solidFill>
                <a:schemeClr val="accent1"/>
              </a:solidFill>
            </a:endParaRPr>
          </a:p>
          <a:p>
            <a:r>
              <a:rPr lang="es-ES" sz="2000" dirty="0" smtClean="0">
                <a:solidFill>
                  <a:schemeClr val="accent1"/>
                </a:solidFill>
              </a:rPr>
              <a:t>En Zamudio hemos tratado con </a:t>
            </a:r>
            <a:r>
              <a:rPr lang="es-ES" sz="2000" dirty="0" err="1" smtClean="0">
                <a:solidFill>
                  <a:schemeClr val="accent1"/>
                </a:solidFill>
              </a:rPr>
              <a:t>Decanoato</a:t>
            </a:r>
            <a:r>
              <a:rPr lang="es-ES" sz="2000" dirty="0" smtClean="0">
                <a:solidFill>
                  <a:schemeClr val="accent1"/>
                </a:solidFill>
              </a:rPr>
              <a:t> de Haloperidol a un total de 25 pacientes.</a:t>
            </a:r>
          </a:p>
          <a:p>
            <a:r>
              <a:rPr lang="es-ES" sz="2000" dirty="0" smtClean="0">
                <a:solidFill>
                  <a:schemeClr val="accent1"/>
                </a:solidFill>
              </a:rPr>
              <a:t>Lo mantienen 15 pacientes.</a:t>
            </a:r>
          </a:p>
          <a:p>
            <a:r>
              <a:rPr lang="es-ES" sz="2000" dirty="0" smtClean="0">
                <a:solidFill>
                  <a:schemeClr val="accent1"/>
                </a:solidFill>
              </a:rPr>
              <a:t>Motivos de retirada:</a:t>
            </a:r>
          </a:p>
          <a:p>
            <a:pPr marL="624840" indent="-457200">
              <a:buFont typeface="+mj-lt"/>
              <a:buAutoNum type="arabicPeriod"/>
            </a:pPr>
            <a:r>
              <a:rPr lang="es-ES" sz="2000" dirty="0" smtClean="0">
                <a:solidFill>
                  <a:schemeClr val="accent1"/>
                </a:solidFill>
              </a:rPr>
              <a:t>Efectos secundarios </a:t>
            </a:r>
            <a:r>
              <a:rPr lang="es-ES" sz="2000" dirty="0" err="1" smtClean="0">
                <a:solidFill>
                  <a:schemeClr val="accent1"/>
                </a:solidFill>
              </a:rPr>
              <a:t>extrapiramidales</a:t>
            </a:r>
            <a:endParaRPr lang="es-ES" sz="2000" dirty="0" smtClean="0">
              <a:solidFill>
                <a:schemeClr val="accent1"/>
              </a:solidFill>
            </a:endParaRPr>
          </a:p>
          <a:p>
            <a:pPr marL="624840" indent="-457200">
              <a:buFont typeface="+mj-lt"/>
              <a:buAutoNum type="arabicPeriod"/>
            </a:pPr>
            <a:r>
              <a:rPr lang="es-ES" sz="2000" dirty="0" smtClean="0">
                <a:solidFill>
                  <a:schemeClr val="accent1"/>
                </a:solidFill>
              </a:rPr>
              <a:t>Ineficacia: cambios a </a:t>
            </a:r>
            <a:r>
              <a:rPr lang="es-ES" sz="2000" dirty="0" err="1" smtClean="0">
                <a:solidFill>
                  <a:schemeClr val="accent1"/>
                </a:solidFill>
              </a:rPr>
              <a:t>clozapina</a:t>
            </a:r>
            <a:r>
              <a:rPr lang="es-ES" sz="2000" dirty="0">
                <a:solidFill>
                  <a:schemeClr val="accent1"/>
                </a:solidFill>
              </a:rPr>
              <a:t> </a:t>
            </a:r>
            <a:r>
              <a:rPr lang="es-ES" sz="2000" dirty="0" smtClean="0">
                <a:solidFill>
                  <a:schemeClr val="accent1"/>
                </a:solidFill>
              </a:rPr>
              <a:t>y </a:t>
            </a:r>
            <a:r>
              <a:rPr lang="es-ES" sz="2000" dirty="0" err="1" smtClean="0">
                <a:solidFill>
                  <a:schemeClr val="accent1"/>
                </a:solidFill>
              </a:rPr>
              <a:t>olanzapina</a:t>
            </a:r>
            <a:r>
              <a:rPr lang="es-ES" sz="2000" dirty="0" smtClean="0">
                <a:solidFill>
                  <a:schemeClr val="accent1"/>
                </a:solidFill>
              </a:rPr>
              <a:t>.</a:t>
            </a:r>
          </a:p>
          <a:p>
            <a:pPr marL="624840" indent="-457200">
              <a:buFont typeface="+mj-lt"/>
              <a:buAutoNum type="arabicPeriod"/>
            </a:pPr>
            <a:r>
              <a:rPr lang="es-ES" sz="2000" dirty="0" smtClean="0">
                <a:solidFill>
                  <a:schemeClr val="accent1"/>
                </a:solidFill>
              </a:rPr>
              <a:t>Negativa del paciente a continuar tratamiento.</a:t>
            </a:r>
          </a:p>
          <a:p>
            <a:pPr marL="624840" indent="-457200">
              <a:buFont typeface="+mj-lt"/>
              <a:buAutoNum type="arabicPeriod"/>
            </a:pPr>
            <a:r>
              <a:rPr lang="es-ES" sz="2000" dirty="0" smtClean="0">
                <a:solidFill>
                  <a:schemeClr val="accent1"/>
                </a:solidFill>
              </a:rPr>
              <a:t>Reacción en el punto de inyección</a:t>
            </a:r>
          </a:p>
          <a:p>
            <a:r>
              <a:rPr lang="es-ES" sz="2000" dirty="0" smtClean="0">
                <a:solidFill>
                  <a:schemeClr val="accent1"/>
                </a:solidFill>
              </a:rPr>
              <a:t>Distintas evoluciones: la mayoría buena evolución y tolerancia aunque algunos siguen ingresando por problemática social, alteraciones de conducta en contexto de abuso de sustancias…</a:t>
            </a:r>
            <a:endParaRPr lang="es-E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4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/>
              <a:t>HALOPERIDOL</a:t>
            </a:r>
            <a:endParaRPr lang="es-ES" sz="3200" b="1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9275" y="1600200"/>
            <a:ext cx="8042276" cy="4637112"/>
          </a:xfrm>
        </p:spPr>
        <p:txBody>
          <a:bodyPr/>
          <a:lstStyle/>
          <a:p>
            <a:pPr algn="just"/>
            <a:r>
              <a:rPr lang="es-ES" dirty="0" smtClean="0"/>
              <a:t> </a:t>
            </a:r>
            <a:r>
              <a:rPr lang="es-ES" sz="2000" dirty="0" smtClean="0">
                <a:solidFill>
                  <a:schemeClr val="accent1"/>
                </a:solidFill>
              </a:rPr>
              <a:t>Indicado en el tratamiento y mantenimiento de la Esqui</a:t>
            </a:r>
            <a:r>
              <a:rPr lang="es-ES" sz="2000" dirty="0">
                <a:solidFill>
                  <a:schemeClr val="accent1"/>
                </a:solidFill>
              </a:rPr>
              <a:t>z</a:t>
            </a:r>
            <a:r>
              <a:rPr lang="es-ES" sz="2000" dirty="0" smtClean="0">
                <a:solidFill>
                  <a:schemeClr val="accent1"/>
                </a:solidFill>
              </a:rPr>
              <a:t>ofrenia y </a:t>
            </a:r>
            <a:r>
              <a:rPr lang="es-ES" sz="2000" dirty="0" smtClean="0">
                <a:solidFill>
                  <a:schemeClr val="accent1"/>
                </a:solidFill>
              </a:rPr>
              <a:t>otros Trastornos </a:t>
            </a:r>
            <a:r>
              <a:rPr lang="es-ES" sz="2000" dirty="0">
                <a:solidFill>
                  <a:schemeClr val="accent1"/>
                </a:solidFill>
              </a:rPr>
              <a:t>P</a:t>
            </a:r>
            <a:r>
              <a:rPr lang="es-ES" sz="2000" dirty="0" smtClean="0">
                <a:solidFill>
                  <a:schemeClr val="accent1"/>
                </a:solidFill>
              </a:rPr>
              <a:t>sicóticos</a:t>
            </a:r>
            <a:r>
              <a:rPr lang="es-ES" sz="2000" dirty="0" smtClean="0">
                <a:solidFill>
                  <a:schemeClr val="accent1"/>
                </a:solidFill>
              </a:rPr>
              <a:t>. </a:t>
            </a:r>
          </a:p>
          <a:p>
            <a:pPr algn="just"/>
            <a:r>
              <a:rPr lang="es-ES" sz="2000" dirty="0" smtClean="0">
                <a:solidFill>
                  <a:schemeClr val="accent1"/>
                </a:solidFill>
              </a:rPr>
              <a:t>Antagonista </a:t>
            </a:r>
            <a:r>
              <a:rPr lang="es-ES" sz="2000" dirty="0" err="1" smtClean="0">
                <a:solidFill>
                  <a:schemeClr val="accent1"/>
                </a:solidFill>
              </a:rPr>
              <a:t>dopaminérgico</a:t>
            </a:r>
            <a:r>
              <a:rPr lang="es-ES" sz="2000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r>
              <a:rPr lang="es-ES" sz="2000" dirty="0" smtClean="0">
                <a:solidFill>
                  <a:schemeClr val="accent1"/>
                </a:solidFill>
              </a:rPr>
              <a:t>Muy incisivo en síntomas psicóticos.</a:t>
            </a:r>
          </a:p>
          <a:p>
            <a:pPr algn="just"/>
            <a:r>
              <a:rPr lang="es-ES" sz="2000" dirty="0" smtClean="0">
                <a:solidFill>
                  <a:schemeClr val="accent1"/>
                </a:solidFill>
              </a:rPr>
              <a:t>Formulaciones:</a:t>
            </a:r>
          </a:p>
          <a:p>
            <a:pPr lvl="1" algn="just"/>
            <a:r>
              <a:rPr lang="es-ES" sz="2000" dirty="0" smtClean="0">
                <a:solidFill>
                  <a:schemeClr val="accent1"/>
                </a:solidFill>
              </a:rPr>
              <a:t>Oral comprimidos (10 mg).</a:t>
            </a:r>
          </a:p>
          <a:p>
            <a:pPr lvl="1" algn="just"/>
            <a:r>
              <a:rPr lang="es-ES" sz="2000" dirty="0" smtClean="0">
                <a:solidFill>
                  <a:schemeClr val="accent1"/>
                </a:solidFill>
              </a:rPr>
              <a:t>Oral solución (10 gotas </a:t>
            </a:r>
            <a:r>
              <a:rPr lang="es-E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1 mg).</a:t>
            </a:r>
          </a:p>
          <a:p>
            <a:pPr lvl="1" algn="just"/>
            <a:r>
              <a:rPr lang="es-E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Ampollas intramusculares (5 ml  5 mg).</a:t>
            </a:r>
          </a:p>
          <a:p>
            <a:pPr lvl="1" algn="just"/>
            <a:r>
              <a:rPr lang="es-ES" sz="2000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Depot</a:t>
            </a:r>
            <a:r>
              <a:rPr lang="es-E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: haloperidol </a:t>
            </a:r>
            <a:r>
              <a:rPr lang="es-ES" sz="2000" dirty="0" err="1" smtClean="0">
                <a:solidFill>
                  <a:schemeClr val="accent1"/>
                </a:solidFill>
                <a:sym typeface="Wingdings" panose="05000000000000000000" pitchFamily="2" charset="2"/>
              </a:rPr>
              <a:t>decanoato</a:t>
            </a:r>
            <a:r>
              <a:rPr lang="es-ES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 ( 50 mg/ml y 100 mg/ml).</a:t>
            </a:r>
            <a:r>
              <a:rPr lang="es-ES" sz="2000" dirty="0">
                <a:solidFill>
                  <a:schemeClr val="accent1"/>
                </a:solidFill>
              </a:rPr>
              <a:t> Dosis inicial: 10-15 veces dosis de haloperidol oral (no más de 100 mg).</a:t>
            </a:r>
          </a:p>
          <a:p>
            <a:pPr lvl="1" algn="just"/>
            <a:r>
              <a:rPr lang="es-ES" sz="2000" dirty="0" smtClean="0">
                <a:solidFill>
                  <a:schemeClr val="accent1"/>
                </a:solidFill>
              </a:rPr>
              <a:t>Dosis </a:t>
            </a:r>
            <a:r>
              <a:rPr lang="es-ES" sz="2000" dirty="0">
                <a:solidFill>
                  <a:schemeClr val="accent1"/>
                </a:solidFill>
              </a:rPr>
              <a:t>de mantenimiento: 20 veces dosis de haloperidol oral.</a:t>
            </a:r>
          </a:p>
          <a:p>
            <a:pPr lvl="1" algn="just"/>
            <a:r>
              <a:rPr lang="es-ES" sz="2000" dirty="0">
                <a:solidFill>
                  <a:schemeClr val="accent1"/>
                </a:solidFill>
              </a:rPr>
              <a:t>Dosis máxima: 450 mg mensual (4 semanas</a:t>
            </a:r>
            <a:r>
              <a:rPr lang="es-ES" sz="2000" dirty="0" smtClean="0">
                <a:solidFill>
                  <a:schemeClr val="accent1"/>
                </a:solidFill>
              </a:rPr>
              <a:t>).Dosis superiores a 300 mg, es preferible pautar la mitad cada 2 semanas.</a:t>
            </a:r>
            <a:endParaRPr lang="es-ES" sz="2000" dirty="0">
              <a:solidFill>
                <a:schemeClr val="accent1"/>
              </a:solidFill>
            </a:endParaRPr>
          </a:p>
          <a:p>
            <a:pPr lvl="1" algn="just"/>
            <a:endParaRPr lang="es-ES" sz="2000" dirty="0" smtClean="0">
              <a:solidFill>
                <a:schemeClr val="accent1"/>
              </a:solidFill>
            </a:endParaRPr>
          </a:p>
          <a:p>
            <a:endParaRPr lang="es-ES" sz="2000" dirty="0" smtClean="0">
              <a:solidFill>
                <a:schemeClr val="accent1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6093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9275" y="435860"/>
            <a:ext cx="8042276" cy="1336956"/>
          </a:xfrm>
        </p:spPr>
        <p:txBody>
          <a:bodyPr/>
          <a:lstStyle/>
          <a:p>
            <a:r>
              <a:rPr lang="es-ES" sz="3200" b="1" dirty="0" smtClean="0"/>
              <a:t>¿</a:t>
            </a:r>
            <a:r>
              <a:rPr lang="es-ES" sz="3200" b="1" cap="all" dirty="0" smtClean="0"/>
              <a:t>Qué pacientes se beneficiarían del tratamiento con </a:t>
            </a:r>
            <a:r>
              <a:rPr lang="es-ES" sz="3200" b="1" cap="all" dirty="0" err="1" smtClean="0"/>
              <a:t>haldol</a:t>
            </a:r>
            <a:r>
              <a:rPr lang="es-ES" sz="3200" b="1" cap="all" dirty="0" smtClean="0"/>
              <a:t>?</a:t>
            </a:r>
            <a:endParaRPr lang="es-ES" sz="3200" b="1" cap="al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9275" y="2253952"/>
            <a:ext cx="8042276" cy="4343400"/>
          </a:xfrm>
        </p:spPr>
        <p:txBody>
          <a:bodyPr/>
          <a:lstStyle/>
          <a:p>
            <a:pPr lvl="0" algn="just"/>
            <a:r>
              <a:rPr lang="es-ES" sz="2000" dirty="0" smtClean="0">
                <a:solidFill>
                  <a:schemeClr val="accent1"/>
                </a:solidFill>
              </a:rPr>
              <a:t>Psicosis de </a:t>
            </a:r>
            <a:r>
              <a:rPr lang="es-ES" sz="2000" dirty="0">
                <a:solidFill>
                  <a:schemeClr val="accent1"/>
                </a:solidFill>
              </a:rPr>
              <a:t>larga </a:t>
            </a:r>
            <a:r>
              <a:rPr lang="es-ES" sz="2000" dirty="0" smtClean="0">
                <a:solidFill>
                  <a:schemeClr val="accent1"/>
                </a:solidFill>
              </a:rPr>
              <a:t>evolución </a:t>
            </a:r>
            <a:r>
              <a:rPr lang="es-ES" sz="2000" dirty="0" smtClean="0">
                <a:solidFill>
                  <a:schemeClr val="accent1"/>
                </a:solidFill>
              </a:rPr>
              <a:t>(Esquizofrenia </a:t>
            </a:r>
            <a:r>
              <a:rPr lang="es-ES" sz="2000" dirty="0" smtClean="0">
                <a:solidFill>
                  <a:schemeClr val="accent1"/>
                </a:solidFill>
              </a:rPr>
              <a:t>y </a:t>
            </a:r>
            <a:r>
              <a:rPr lang="es-ES" sz="2000" dirty="0" smtClean="0">
                <a:solidFill>
                  <a:schemeClr val="accent1"/>
                </a:solidFill>
              </a:rPr>
              <a:t>Trastorno </a:t>
            </a:r>
            <a:r>
              <a:rPr lang="es-ES" sz="2000" dirty="0" err="1">
                <a:solidFill>
                  <a:schemeClr val="accent1"/>
                </a:solidFill>
              </a:rPr>
              <a:t>E</a:t>
            </a:r>
            <a:r>
              <a:rPr lang="es-ES" sz="2000" dirty="0" err="1" smtClean="0">
                <a:solidFill>
                  <a:schemeClr val="accent1"/>
                </a:solidFill>
              </a:rPr>
              <a:t>squizoafectivo</a:t>
            </a:r>
            <a:r>
              <a:rPr lang="es-ES" sz="2000" dirty="0" smtClean="0">
                <a:solidFill>
                  <a:schemeClr val="accent1"/>
                </a:solidFill>
              </a:rPr>
              <a:t>).</a:t>
            </a:r>
            <a:endParaRPr lang="es-ES" sz="2000" dirty="0">
              <a:solidFill>
                <a:schemeClr val="accent1"/>
              </a:solidFill>
            </a:endParaRPr>
          </a:p>
          <a:p>
            <a:pPr lvl="0" algn="just"/>
            <a:r>
              <a:rPr lang="es-ES" sz="2000" dirty="0">
                <a:solidFill>
                  <a:schemeClr val="accent1"/>
                </a:solidFill>
              </a:rPr>
              <a:t>Múltiples ingresos, evolución </a:t>
            </a:r>
            <a:r>
              <a:rPr lang="es-ES" sz="2000" dirty="0" smtClean="0">
                <a:solidFill>
                  <a:schemeClr val="accent1"/>
                </a:solidFill>
              </a:rPr>
              <a:t>tórpida.</a:t>
            </a:r>
          </a:p>
          <a:p>
            <a:pPr lvl="0" algn="just"/>
            <a:r>
              <a:rPr lang="es-ES" sz="2000" dirty="0" smtClean="0">
                <a:solidFill>
                  <a:schemeClr val="accent1"/>
                </a:solidFill>
              </a:rPr>
              <a:t>Alteraciones de </a:t>
            </a:r>
            <a:r>
              <a:rPr lang="es-ES" sz="2000" dirty="0" smtClean="0">
                <a:solidFill>
                  <a:schemeClr val="accent1"/>
                </a:solidFill>
              </a:rPr>
              <a:t>conducta </a:t>
            </a:r>
            <a:r>
              <a:rPr lang="es-ES" sz="2000" dirty="0" smtClean="0">
                <a:solidFill>
                  <a:schemeClr val="accent1"/>
                </a:solidFill>
              </a:rPr>
              <a:t>graves, con riesgo de </a:t>
            </a:r>
            <a:r>
              <a:rPr lang="es-ES" sz="2000" dirty="0" err="1">
                <a:solidFill>
                  <a:schemeClr val="accent1"/>
                </a:solidFill>
              </a:rPr>
              <a:t>hetero</a:t>
            </a:r>
            <a:r>
              <a:rPr lang="es-ES" sz="2000" dirty="0">
                <a:solidFill>
                  <a:schemeClr val="accent1"/>
                </a:solidFill>
              </a:rPr>
              <a:t> y </a:t>
            </a:r>
            <a:r>
              <a:rPr lang="es-ES" sz="2000" dirty="0" err="1" smtClean="0">
                <a:solidFill>
                  <a:schemeClr val="accent1"/>
                </a:solidFill>
              </a:rPr>
              <a:t>autoagresividad</a:t>
            </a:r>
            <a:r>
              <a:rPr lang="es-ES" sz="2000" dirty="0" smtClean="0">
                <a:solidFill>
                  <a:schemeClr val="accent1"/>
                </a:solidFill>
              </a:rPr>
              <a:t>.</a:t>
            </a:r>
            <a:endParaRPr lang="es-ES" sz="2000" dirty="0">
              <a:solidFill>
                <a:schemeClr val="accent1"/>
              </a:solidFill>
            </a:endParaRPr>
          </a:p>
          <a:p>
            <a:pPr lvl="0" algn="just"/>
            <a:r>
              <a:rPr lang="es-ES" sz="2000" dirty="0">
                <a:solidFill>
                  <a:schemeClr val="accent1"/>
                </a:solidFill>
              </a:rPr>
              <a:t>Abandonos reiterados del tratamiento.</a:t>
            </a:r>
          </a:p>
          <a:p>
            <a:pPr lvl="0" algn="just"/>
            <a:r>
              <a:rPr lang="es-ES" sz="2000" dirty="0">
                <a:solidFill>
                  <a:schemeClr val="accent1"/>
                </a:solidFill>
              </a:rPr>
              <a:t>No respuesta o pobre a los nuevos antipsicóticos de larga </a:t>
            </a:r>
            <a:r>
              <a:rPr lang="es-ES" sz="2000" dirty="0" smtClean="0">
                <a:solidFill>
                  <a:schemeClr val="accent1"/>
                </a:solidFill>
              </a:rPr>
              <a:t>duración: </a:t>
            </a:r>
            <a:r>
              <a:rPr lang="es-ES" sz="2000" dirty="0" err="1" smtClean="0">
                <a:solidFill>
                  <a:schemeClr val="accent1"/>
                </a:solidFill>
              </a:rPr>
              <a:t>Abilify</a:t>
            </a:r>
            <a:r>
              <a:rPr lang="es-ES" sz="2000" dirty="0" smtClean="0">
                <a:solidFill>
                  <a:schemeClr val="accent1"/>
                </a:solidFill>
              </a:rPr>
              <a:t> </a:t>
            </a:r>
            <a:r>
              <a:rPr lang="es-ES" sz="2000" dirty="0" err="1">
                <a:solidFill>
                  <a:schemeClr val="accent1"/>
                </a:solidFill>
              </a:rPr>
              <a:t>Maintena</a:t>
            </a:r>
            <a:r>
              <a:rPr lang="es-ES" sz="2000" dirty="0">
                <a:solidFill>
                  <a:schemeClr val="accent1"/>
                </a:solidFill>
              </a:rPr>
              <a:t>, </a:t>
            </a:r>
            <a:r>
              <a:rPr lang="es-ES" sz="2000" dirty="0" err="1">
                <a:solidFill>
                  <a:schemeClr val="accent1"/>
                </a:solidFill>
              </a:rPr>
              <a:t>Risperdal</a:t>
            </a:r>
            <a:r>
              <a:rPr lang="es-ES" sz="2000" dirty="0">
                <a:solidFill>
                  <a:schemeClr val="accent1"/>
                </a:solidFill>
              </a:rPr>
              <a:t> Consta, </a:t>
            </a:r>
            <a:r>
              <a:rPr lang="es-ES" sz="2000" dirty="0" err="1">
                <a:solidFill>
                  <a:schemeClr val="accent1"/>
                </a:solidFill>
              </a:rPr>
              <a:t>Xeplion</a:t>
            </a:r>
            <a:r>
              <a:rPr lang="es-ES" sz="2000" dirty="0">
                <a:solidFill>
                  <a:schemeClr val="accent1"/>
                </a:solidFill>
              </a:rPr>
              <a:t>, </a:t>
            </a:r>
            <a:r>
              <a:rPr lang="es-ES" sz="2000" dirty="0" err="1">
                <a:solidFill>
                  <a:schemeClr val="accent1"/>
                </a:solidFill>
              </a:rPr>
              <a:t>Zyphadera</a:t>
            </a:r>
            <a:r>
              <a:rPr lang="es-ES" sz="2000" dirty="0">
                <a:solidFill>
                  <a:schemeClr val="accent1"/>
                </a:solidFill>
              </a:rPr>
              <a:t>…</a:t>
            </a:r>
          </a:p>
          <a:p>
            <a:pPr lvl="0" algn="just"/>
            <a:r>
              <a:rPr lang="es-ES" sz="2000" dirty="0">
                <a:solidFill>
                  <a:schemeClr val="accent1"/>
                </a:solidFill>
              </a:rPr>
              <a:t>Buena respuesta a los antipsicóticos de primera generación. </a:t>
            </a:r>
          </a:p>
          <a:p>
            <a:pPr lvl="0" algn="just"/>
            <a:r>
              <a:rPr lang="es-ES" sz="2000" dirty="0">
                <a:solidFill>
                  <a:schemeClr val="accent1"/>
                </a:solidFill>
              </a:rPr>
              <a:t>Buena tolerancia a los efectos secundarios </a:t>
            </a:r>
            <a:r>
              <a:rPr lang="es-ES" sz="2000" dirty="0" err="1">
                <a:solidFill>
                  <a:schemeClr val="accent1"/>
                </a:solidFill>
              </a:rPr>
              <a:t>extrapiramidales</a:t>
            </a:r>
            <a:r>
              <a:rPr lang="es-ES" sz="2000" dirty="0">
                <a:solidFill>
                  <a:schemeClr val="accent1"/>
                </a:solidFill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88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sa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</TotalTime>
  <Words>438</Words>
  <Application>Microsoft Office PowerPoint</Application>
  <PresentationFormat>Presentación en pantalla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Brisa</vt:lpstr>
      <vt:lpstr>BUENO, BONITO Y BARATO: HALOPERIDOL DECANOATO. NUESTRA EXPERIENCIA DOS AÑOS DESPUÉS.</vt:lpstr>
      <vt:lpstr> HACE DOS AÑOS:J.R.N.N</vt:lpstr>
      <vt:lpstr>DESDE ENTONCES….</vt:lpstr>
      <vt:lpstr>HALOPERIDOL</vt:lpstr>
      <vt:lpstr>¿Qué pacientes se beneficiarían del tratamiento con haldol?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JORNADAS NACIONALES DE HOSPITALES DE DIA Y TERAPIAS INTENSIVAS CON NIÑOS Y ADOLESCENTES</dc:title>
  <dc:creator>uxuama</dc:creator>
  <cp:lastModifiedBy>MARTA TORREBLANCA PACHECO</cp:lastModifiedBy>
  <cp:revision>123</cp:revision>
  <cp:lastPrinted>2018-02-07T07:45:34Z</cp:lastPrinted>
  <dcterms:modified xsi:type="dcterms:W3CDTF">2019-05-20T08:51:16Z</dcterms:modified>
</cp:coreProperties>
</file>