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58" r:id="rId4"/>
    <p:sldId id="260" r:id="rId5"/>
    <p:sldId id="257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535" autoAdjust="0"/>
  </p:normalViewPr>
  <p:slideViewPr>
    <p:cSldViewPr>
      <p:cViewPr varScale="1">
        <p:scale>
          <a:sx n="62" d="100"/>
          <a:sy n="62" d="100"/>
        </p:scale>
        <p:origin x="-17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3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9B553-DF02-497B-942D-801B14C28D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A28E94-B60E-4BBA-84E0-F468A9AE84BA}">
      <dgm:prSet/>
      <dgm:spPr/>
      <dgm:t>
        <a:bodyPr/>
        <a:lstStyle/>
        <a:p>
          <a:pPr rtl="0"/>
          <a:r>
            <a:rPr lang="es-ES" smtClean="0"/>
            <a:t>Las personas que han hecho usos de sustancias por vía endovenosa son una población con alta prevalencia de VHC. Hasta 70%</a:t>
          </a:r>
          <a:endParaRPr lang="es-ES"/>
        </a:p>
      </dgm:t>
    </dgm:pt>
    <dgm:pt modelId="{DFD51B4B-E339-4438-98C3-06658CA4AF1D}" type="parTrans" cxnId="{0F87B4C6-EE23-4E57-A6FA-6A0924A62512}">
      <dgm:prSet/>
      <dgm:spPr/>
      <dgm:t>
        <a:bodyPr/>
        <a:lstStyle/>
        <a:p>
          <a:endParaRPr lang="es-ES"/>
        </a:p>
      </dgm:t>
    </dgm:pt>
    <dgm:pt modelId="{7A828517-1278-4CA2-8FFC-7AEC321BC150}" type="sibTrans" cxnId="{0F87B4C6-EE23-4E57-A6FA-6A0924A62512}">
      <dgm:prSet/>
      <dgm:spPr/>
      <dgm:t>
        <a:bodyPr/>
        <a:lstStyle/>
        <a:p>
          <a:endParaRPr lang="es-ES"/>
        </a:p>
      </dgm:t>
    </dgm:pt>
    <dgm:pt modelId="{CE43A327-23B3-464D-A2C2-5A3FEEAC95B6}">
      <dgm:prSet/>
      <dgm:spPr/>
      <dgm:t>
        <a:bodyPr/>
        <a:lstStyle/>
        <a:p>
          <a:pPr rtl="0"/>
          <a:r>
            <a:rPr lang="es-ES" smtClean="0"/>
            <a:t>Barreras en la población de usuarios de opioides pare el acceso al diagnóstico y tratamiento de la VHC. </a:t>
          </a:r>
          <a:endParaRPr lang="es-ES"/>
        </a:p>
      </dgm:t>
    </dgm:pt>
    <dgm:pt modelId="{10AE3038-2287-4A7A-9880-77EDD394EF97}" type="parTrans" cxnId="{C5E5CF5F-6961-430A-8CDC-ADF70D7A1D04}">
      <dgm:prSet/>
      <dgm:spPr/>
      <dgm:t>
        <a:bodyPr/>
        <a:lstStyle/>
        <a:p>
          <a:endParaRPr lang="es-ES"/>
        </a:p>
      </dgm:t>
    </dgm:pt>
    <dgm:pt modelId="{E327F6E4-E34D-441A-969C-A1CABED58DF9}" type="sibTrans" cxnId="{C5E5CF5F-6961-430A-8CDC-ADF70D7A1D04}">
      <dgm:prSet/>
      <dgm:spPr/>
      <dgm:t>
        <a:bodyPr/>
        <a:lstStyle/>
        <a:p>
          <a:endParaRPr lang="es-ES"/>
        </a:p>
      </dgm:t>
    </dgm:pt>
    <dgm:pt modelId="{288A90F9-BFC5-4232-9CCE-470C4426D0AA}">
      <dgm:prSet/>
      <dgm:spPr/>
      <dgm:t>
        <a:bodyPr/>
        <a:lstStyle/>
        <a:p>
          <a:pPr rtl="0"/>
          <a:r>
            <a:rPr lang="es-ES" smtClean="0"/>
            <a:t>resistencias para el diagnóstico, primero, </a:t>
          </a:r>
          <a:endParaRPr lang="es-ES"/>
        </a:p>
      </dgm:t>
    </dgm:pt>
    <dgm:pt modelId="{F027EEFF-0095-4A01-887E-C900C94792A4}" type="parTrans" cxnId="{873A1F4B-44E6-4AFD-959D-80F9408DD3E9}">
      <dgm:prSet/>
      <dgm:spPr/>
      <dgm:t>
        <a:bodyPr/>
        <a:lstStyle/>
        <a:p>
          <a:endParaRPr lang="es-ES"/>
        </a:p>
      </dgm:t>
    </dgm:pt>
    <dgm:pt modelId="{6C3D349C-8561-4A66-88F6-38AC5C1AADBB}" type="sibTrans" cxnId="{873A1F4B-44E6-4AFD-959D-80F9408DD3E9}">
      <dgm:prSet/>
      <dgm:spPr/>
      <dgm:t>
        <a:bodyPr/>
        <a:lstStyle/>
        <a:p>
          <a:endParaRPr lang="es-ES"/>
        </a:p>
      </dgm:t>
    </dgm:pt>
    <dgm:pt modelId="{5E3EEA75-A5C0-43C0-B62C-2E06113D1533}">
      <dgm:prSet/>
      <dgm:spPr/>
      <dgm:t>
        <a:bodyPr/>
        <a:lstStyle/>
        <a:p>
          <a:pPr rtl="0"/>
          <a:r>
            <a:rPr lang="es-ES" smtClean="0"/>
            <a:t>y para llegar al tratamiento una vez diagnosticados.</a:t>
          </a:r>
          <a:endParaRPr lang="es-ES"/>
        </a:p>
      </dgm:t>
    </dgm:pt>
    <dgm:pt modelId="{D56FEA73-BF30-4FC3-910E-E0217B5E25B1}" type="parTrans" cxnId="{376EEC54-EB96-464F-BDD7-653C77EFF0AB}">
      <dgm:prSet/>
      <dgm:spPr/>
      <dgm:t>
        <a:bodyPr/>
        <a:lstStyle/>
        <a:p>
          <a:endParaRPr lang="es-ES"/>
        </a:p>
      </dgm:t>
    </dgm:pt>
    <dgm:pt modelId="{199E5390-442A-4507-961A-1A5EFF7651F2}" type="sibTrans" cxnId="{376EEC54-EB96-464F-BDD7-653C77EFF0AB}">
      <dgm:prSet/>
      <dgm:spPr/>
      <dgm:t>
        <a:bodyPr/>
        <a:lstStyle/>
        <a:p>
          <a:endParaRPr lang="es-ES"/>
        </a:p>
      </dgm:t>
    </dgm:pt>
    <dgm:pt modelId="{D2DBEFF9-6814-4907-BF90-90D20DB63B2D}">
      <dgm:prSet/>
      <dgm:spPr/>
      <dgm:t>
        <a:bodyPr/>
        <a:lstStyle/>
        <a:p>
          <a:pPr rtl="0"/>
          <a:r>
            <a:rPr lang="es-ES" smtClean="0"/>
            <a:t>A pesar de que la persistencia del uso de sustancias puede dificultar los tratamientos debido a abandonos o seguimientos irregulares, los pacientes con VHC que siguen tratamientos asistidos con opioides alcanzan tasas de RVS elevadas</a:t>
          </a:r>
          <a:r>
            <a:rPr lang="es-ES" baseline="30000" smtClean="0"/>
            <a:t>1</a:t>
          </a:r>
          <a:r>
            <a:rPr lang="es-ES" smtClean="0"/>
            <a:t>. </a:t>
          </a:r>
          <a:endParaRPr lang="es-ES"/>
        </a:p>
      </dgm:t>
    </dgm:pt>
    <dgm:pt modelId="{9978D470-3E81-4F0A-8732-32588B03D53C}" type="parTrans" cxnId="{74115B99-0F27-42B4-857D-FE329A9A0FFF}">
      <dgm:prSet/>
      <dgm:spPr/>
      <dgm:t>
        <a:bodyPr/>
        <a:lstStyle/>
        <a:p>
          <a:endParaRPr lang="es-ES"/>
        </a:p>
      </dgm:t>
    </dgm:pt>
    <dgm:pt modelId="{5294C2D5-9E44-4DE8-99A7-E09890B83707}" type="sibTrans" cxnId="{74115B99-0F27-42B4-857D-FE329A9A0FFF}">
      <dgm:prSet/>
      <dgm:spPr/>
      <dgm:t>
        <a:bodyPr/>
        <a:lstStyle/>
        <a:p>
          <a:endParaRPr lang="es-ES"/>
        </a:p>
      </dgm:t>
    </dgm:pt>
    <dgm:pt modelId="{BCB96275-A424-46C8-844D-1E6949143B07}">
      <dgm:prSet/>
      <dgm:spPr/>
      <dgm:t>
        <a:bodyPr/>
        <a:lstStyle/>
        <a:p>
          <a:pPr rtl="0"/>
          <a:r>
            <a:rPr lang="es-ES" smtClean="0"/>
            <a:t>Los tratamientos de VHC se han asociado con mejoría psicológica que puede contribuir al éxito en el tratamiento de los trastornos por consumo de opioides</a:t>
          </a:r>
          <a:r>
            <a:rPr lang="es-ES" baseline="30000" smtClean="0"/>
            <a:t>2</a:t>
          </a:r>
          <a:r>
            <a:rPr lang="es-ES" smtClean="0"/>
            <a:t>. </a:t>
          </a:r>
          <a:endParaRPr lang="es-ES"/>
        </a:p>
      </dgm:t>
    </dgm:pt>
    <dgm:pt modelId="{9F6B8924-766C-420A-A7EF-809B5DA2742A}" type="parTrans" cxnId="{991CE322-C6FD-44B3-834D-43D6A9CFFD5C}">
      <dgm:prSet/>
      <dgm:spPr/>
      <dgm:t>
        <a:bodyPr/>
        <a:lstStyle/>
        <a:p>
          <a:endParaRPr lang="es-ES"/>
        </a:p>
      </dgm:t>
    </dgm:pt>
    <dgm:pt modelId="{E6E52ACD-12CA-4AB6-A174-64379D63E70B}" type="sibTrans" cxnId="{991CE322-C6FD-44B3-834D-43D6A9CFFD5C}">
      <dgm:prSet/>
      <dgm:spPr/>
      <dgm:t>
        <a:bodyPr/>
        <a:lstStyle/>
        <a:p>
          <a:endParaRPr lang="es-ES"/>
        </a:p>
      </dgm:t>
    </dgm:pt>
    <dgm:pt modelId="{297D1AEE-4EFB-47B7-8FFC-1D802D076641}" type="pres">
      <dgm:prSet presAssocID="{C4F9B553-DF02-497B-942D-801B14C28D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09E6C8-EFC4-4D95-B617-FB36E7D6C1C3}" type="pres">
      <dgm:prSet presAssocID="{99A28E94-B60E-4BBA-84E0-F468A9AE84BA}" presName="composite" presStyleCnt="0"/>
      <dgm:spPr/>
    </dgm:pt>
    <dgm:pt modelId="{92047727-81C9-49EC-9DEA-A8FC9060276E}" type="pres">
      <dgm:prSet presAssocID="{99A28E94-B60E-4BBA-84E0-F468A9AE84BA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8970DA-E077-4C74-8366-1E14440FF7B8}" type="pres">
      <dgm:prSet presAssocID="{99A28E94-B60E-4BBA-84E0-F468A9AE84B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0E2001-82EC-4F3C-B803-2FA6D62305BA}" type="pres">
      <dgm:prSet presAssocID="{7A828517-1278-4CA2-8FFC-7AEC321BC150}" presName="spacing" presStyleCnt="0"/>
      <dgm:spPr/>
    </dgm:pt>
    <dgm:pt modelId="{54DBF9E1-2E50-43AB-9CDC-7EF400A9B6F1}" type="pres">
      <dgm:prSet presAssocID="{CE43A327-23B3-464D-A2C2-5A3FEEAC95B6}" presName="composite" presStyleCnt="0"/>
      <dgm:spPr/>
    </dgm:pt>
    <dgm:pt modelId="{4DDC6025-81B3-4B1C-942B-9A1F59847ECF}" type="pres">
      <dgm:prSet presAssocID="{CE43A327-23B3-464D-A2C2-5A3FEEAC95B6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7FBBF85-C50F-4E83-BCAB-7219B3C9331D}" type="pres">
      <dgm:prSet presAssocID="{CE43A327-23B3-464D-A2C2-5A3FEEAC95B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25A66B-05FA-4439-99F9-5E01F22F3F0D}" type="pres">
      <dgm:prSet presAssocID="{E327F6E4-E34D-441A-969C-A1CABED58DF9}" presName="spacing" presStyleCnt="0"/>
      <dgm:spPr/>
    </dgm:pt>
    <dgm:pt modelId="{78D38D59-0D48-48CC-963E-37BA89F1D051}" type="pres">
      <dgm:prSet presAssocID="{D2DBEFF9-6814-4907-BF90-90D20DB63B2D}" presName="composite" presStyleCnt="0"/>
      <dgm:spPr/>
    </dgm:pt>
    <dgm:pt modelId="{2B559672-8001-443E-A8F8-CCDA9708D82E}" type="pres">
      <dgm:prSet presAssocID="{D2DBEFF9-6814-4907-BF90-90D20DB63B2D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B6DBB97-29A3-4A20-8B48-CEB0AF4EE3D5}" type="pres">
      <dgm:prSet presAssocID="{D2DBEFF9-6814-4907-BF90-90D20DB63B2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685C38-E7EA-4046-8D0A-0482AE18B887}" type="pres">
      <dgm:prSet presAssocID="{5294C2D5-9E44-4DE8-99A7-E09890B83707}" presName="spacing" presStyleCnt="0"/>
      <dgm:spPr/>
    </dgm:pt>
    <dgm:pt modelId="{B76027F4-2576-4920-B7C5-5A1862BB494B}" type="pres">
      <dgm:prSet presAssocID="{BCB96275-A424-46C8-844D-1E6949143B07}" presName="composite" presStyleCnt="0"/>
      <dgm:spPr/>
    </dgm:pt>
    <dgm:pt modelId="{7A16B74E-B9CA-4DCC-B2C6-97DA48AC5D0B}" type="pres">
      <dgm:prSet presAssocID="{BCB96275-A424-46C8-844D-1E6949143B07}" presName="imgShp" presStyleLbl="fgImgPlace1" presStyleIdx="3" presStyleCnt="4" custScaleX="13755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1A7CA5E-4A69-47D6-A2E8-2114D0C143A2}" type="pres">
      <dgm:prSet presAssocID="{BCB96275-A424-46C8-844D-1E6949143B0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87B4C6-EE23-4E57-A6FA-6A0924A62512}" srcId="{C4F9B553-DF02-497B-942D-801B14C28D4F}" destId="{99A28E94-B60E-4BBA-84E0-F468A9AE84BA}" srcOrd="0" destOrd="0" parTransId="{DFD51B4B-E339-4438-98C3-06658CA4AF1D}" sibTransId="{7A828517-1278-4CA2-8FFC-7AEC321BC150}"/>
    <dgm:cxn modelId="{B42200BB-5E79-47AD-A157-31E4AA5315E1}" type="presOf" srcId="{5E3EEA75-A5C0-43C0-B62C-2E06113D1533}" destId="{17FBBF85-C50F-4E83-BCAB-7219B3C9331D}" srcOrd="0" destOrd="2" presId="urn:microsoft.com/office/officeart/2005/8/layout/vList3"/>
    <dgm:cxn modelId="{C5E5CF5F-6961-430A-8CDC-ADF70D7A1D04}" srcId="{C4F9B553-DF02-497B-942D-801B14C28D4F}" destId="{CE43A327-23B3-464D-A2C2-5A3FEEAC95B6}" srcOrd="1" destOrd="0" parTransId="{10AE3038-2287-4A7A-9880-77EDD394EF97}" sibTransId="{E327F6E4-E34D-441A-969C-A1CABED58DF9}"/>
    <dgm:cxn modelId="{CC4322EF-86B3-412A-80C4-AA48068C7F93}" type="presOf" srcId="{CE43A327-23B3-464D-A2C2-5A3FEEAC95B6}" destId="{17FBBF85-C50F-4E83-BCAB-7219B3C9331D}" srcOrd="0" destOrd="0" presId="urn:microsoft.com/office/officeart/2005/8/layout/vList3"/>
    <dgm:cxn modelId="{74115B99-0F27-42B4-857D-FE329A9A0FFF}" srcId="{C4F9B553-DF02-497B-942D-801B14C28D4F}" destId="{D2DBEFF9-6814-4907-BF90-90D20DB63B2D}" srcOrd="2" destOrd="0" parTransId="{9978D470-3E81-4F0A-8732-32588B03D53C}" sibTransId="{5294C2D5-9E44-4DE8-99A7-E09890B83707}"/>
    <dgm:cxn modelId="{991CE322-C6FD-44B3-834D-43D6A9CFFD5C}" srcId="{C4F9B553-DF02-497B-942D-801B14C28D4F}" destId="{BCB96275-A424-46C8-844D-1E6949143B07}" srcOrd="3" destOrd="0" parTransId="{9F6B8924-766C-420A-A7EF-809B5DA2742A}" sibTransId="{E6E52ACD-12CA-4AB6-A174-64379D63E70B}"/>
    <dgm:cxn modelId="{F9586AEE-1296-4578-BF04-DF1D8A13037C}" type="presOf" srcId="{BCB96275-A424-46C8-844D-1E6949143B07}" destId="{A1A7CA5E-4A69-47D6-A2E8-2114D0C143A2}" srcOrd="0" destOrd="0" presId="urn:microsoft.com/office/officeart/2005/8/layout/vList3"/>
    <dgm:cxn modelId="{0D40FB1D-6660-493B-9BC5-8BE649DD8DD6}" type="presOf" srcId="{D2DBEFF9-6814-4907-BF90-90D20DB63B2D}" destId="{CB6DBB97-29A3-4A20-8B48-CEB0AF4EE3D5}" srcOrd="0" destOrd="0" presId="urn:microsoft.com/office/officeart/2005/8/layout/vList3"/>
    <dgm:cxn modelId="{873A1F4B-44E6-4AFD-959D-80F9408DD3E9}" srcId="{CE43A327-23B3-464D-A2C2-5A3FEEAC95B6}" destId="{288A90F9-BFC5-4232-9CCE-470C4426D0AA}" srcOrd="0" destOrd="0" parTransId="{F027EEFF-0095-4A01-887E-C900C94792A4}" sibTransId="{6C3D349C-8561-4A66-88F6-38AC5C1AADBB}"/>
    <dgm:cxn modelId="{5DC200A8-BEDD-4050-A94E-8B3831FD0F19}" type="presOf" srcId="{C4F9B553-DF02-497B-942D-801B14C28D4F}" destId="{297D1AEE-4EFB-47B7-8FFC-1D802D076641}" srcOrd="0" destOrd="0" presId="urn:microsoft.com/office/officeart/2005/8/layout/vList3"/>
    <dgm:cxn modelId="{2826D56D-E226-4D46-89E6-39CC3E08CF05}" type="presOf" srcId="{288A90F9-BFC5-4232-9CCE-470C4426D0AA}" destId="{17FBBF85-C50F-4E83-BCAB-7219B3C9331D}" srcOrd="0" destOrd="1" presId="urn:microsoft.com/office/officeart/2005/8/layout/vList3"/>
    <dgm:cxn modelId="{A9402ABB-5876-4A8A-A99E-CB2B96D2C4CE}" type="presOf" srcId="{99A28E94-B60E-4BBA-84E0-F468A9AE84BA}" destId="{638970DA-E077-4C74-8366-1E14440FF7B8}" srcOrd="0" destOrd="0" presId="urn:microsoft.com/office/officeart/2005/8/layout/vList3"/>
    <dgm:cxn modelId="{376EEC54-EB96-464F-BDD7-653C77EFF0AB}" srcId="{CE43A327-23B3-464D-A2C2-5A3FEEAC95B6}" destId="{5E3EEA75-A5C0-43C0-B62C-2E06113D1533}" srcOrd="1" destOrd="0" parTransId="{D56FEA73-BF30-4FC3-910E-E0217B5E25B1}" sibTransId="{199E5390-442A-4507-961A-1A5EFF7651F2}"/>
    <dgm:cxn modelId="{FC0C51A4-82D9-42BE-9ADE-250BFF9BE1F0}" type="presParOf" srcId="{297D1AEE-4EFB-47B7-8FFC-1D802D076641}" destId="{2209E6C8-EFC4-4D95-B617-FB36E7D6C1C3}" srcOrd="0" destOrd="0" presId="urn:microsoft.com/office/officeart/2005/8/layout/vList3"/>
    <dgm:cxn modelId="{A3D68A42-A39C-44D2-B8B1-C4317FD1F282}" type="presParOf" srcId="{2209E6C8-EFC4-4D95-B617-FB36E7D6C1C3}" destId="{92047727-81C9-49EC-9DEA-A8FC9060276E}" srcOrd="0" destOrd="0" presId="urn:microsoft.com/office/officeart/2005/8/layout/vList3"/>
    <dgm:cxn modelId="{297581BE-C283-45F6-8F86-D684AAE53E4A}" type="presParOf" srcId="{2209E6C8-EFC4-4D95-B617-FB36E7D6C1C3}" destId="{638970DA-E077-4C74-8366-1E14440FF7B8}" srcOrd="1" destOrd="0" presId="urn:microsoft.com/office/officeart/2005/8/layout/vList3"/>
    <dgm:cxn modelId="{5C4F1F07-CEF0-4BB4-B791-CD7A6D7E3CDF}" type="presParOf" srcId="{297D1AEE-4EFB-47B7-8FFC-1D802D076641}" destId="{C70E2001-82EC-4F3C-B803-2FA6D62305BA}" srcOrd="1" destOrd="0" presId="urn:microsoft.com/office/officeart/2005/8/layout/vList3"/>
    <dgm:cxn modelId="{6EE46448-AB2A-4A6D-869E-D05EDF2858DF}" type="presParOf" srcId="{297D1AEE-4EFB-47B7-8FFC-1D802D076641}" destId="{54DBF9E1-2E50-43AB-9CDC-7EF400A9B6F1}" srcOrd="2" destOrd="0" presId="urn:microsoft.com/office/officeart/2005/8/layout/vList3"/>
    <dgm:cxn modelId="{B9DEE234-5404-45D4-AF6E-BB9AC31D9CF3}" type="presParOf" srcId="{54DBF9E1-2E50-43AB-9CDC-7EF400A9B6F1}" destId="{4DDC6025-81B3-4B1C-942B-9A1F59847ECF}" srcOrd="0" destOrd="0" presId="urn:microsoft.com/office/officeart/2005/8/layout/vList3"/>
    <dgm:cxn modelId="{B6C0DF9E-504E-4979-A932-1F57FDF014FB}" type="presParOf" srcId="{54DBF9E1-2E50-43AB-9CDC-7EF400A9B6F1}" destId="{17FBBF85-C50F-4E83-BCAB-7219B3C9331D}" srcOrd="1" destOrd="0" presId="urn:microsoft.com/office/officeart/2005/8/layout/vList3"/>
    <dgm:cxn modelId="{BF162BA3-1CF9-42A5-AAFF-712C4D9EFDE4}" type="presParOf" srcId="{297D1AEE-4EFB-47B7-8FFC-1D802D076641}" destId="{6325A66B-05FA-4439-99F9-5E01F22F3F0D}" srcOrd="3" destOrd="0" presId="urn:microsoft.com/office/officeart/2005/8/layout/vList3"/>
    <dgm:cxn modelId="{C538404F-7CD9-414D-9A07-5DA479717697}" type="presParOf" srcId="{297D1AEE-4EFB-47B7-8FFC-1D802D076641}" destId="{78D38D59-0D48-48CC-963E-37BA89F1D051}" srcOrd="4" destOrd="0" presId="urn:microsoft.com/office/officeart/2005/8/layout/vList3"/>
    <dgm:cxn modelId="{DA7CBA9E-527E-48A4-AD3B-9BD02C3A515E}" type="presParOf" srcId="{78D38D59-0D48-48CC-963E-37BA89F1D051}" destId="{2B559672-8001-443E-A8F8-CCDA9708D82E}" srcOrd="0" destOrd="0" presId="urn:microsoft.com/office/officeart/2005/8/layout/vList3"/>
    <dgm:cxn modelId="{476D7DD5-B027-4DDC-A5AF-D98CF28C24AC}" type="presParOf" srcId="{78D38D59-0D48-48CC-963E-37BA89F1D051}" destId="{CB6DBB97-29A3-4A20-8B48-CEB0AF4EE3D5}" srcOrd="1" destOrd="0" presId="urn:microsoft.com/office/officeart/2005/8/layout/vList3"/>
    <dgm:cxn modelId="{8069A746-AC50-4F42-8A82-701D82A7D978}" type="presParOf" srcId="{297D1AEE-4EFB-47B7-8FFC-1D802D076641}" destId="{C0685C38-E7EA-4046-8D0A-0482AE18B887}" srcOrd="5" destOrd="0" presId="urn:microsoft.com/office/officeart/2005/8/layout/vList3"/>
    <dgm:cxn modelId="{AC9B6A95-165D-4013-AD6C-C6CEBEC4A2B3}" type="presParOf" srcId="{297D1AEE-4EFB-47B7-8FFC-1D802D076641}" destId="{B76027F4-2576-4920-B7C5-5A1862BB494B}" srcOrd="6" destOrd="0" presId="urn:microsoft.com/office/officeart/2005/8/layout/vList3"/>
    <dgm:cxn modelId="{7440A093-E63B-45AA-93D9-0C02E4AB435F}" type="presParOf" srcId="{B76027F4-2576-4920-B7C5-5A1862BB494B}" destId="{7A16B74E-B9CA-4DCC-B2C6-97DA48AC5D0B}" srcOrd="0" destOrd="0" presId="urn:microsoft.com/office/officeart/2005/8/layout/vList3"/>
    <dgm:cxn modelId="{F129776A-81C0-4C13-9BFD-526DA443EC91}" type="presParOf" srcId="{B76027F4-2576-4920-B7C5-5A1862BB494B}" destId="{A1A7CA5E-4A69-47D6-A2E8-2114D0C143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6DF3E-E53B-42A2-8910-E3FC1284FA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DA683B4A-380C-47E7-88CA-48B77D7FFC81}">
      <dgm:prSet/>
      <dgm:spPr/>
      <dgm:t>
        <a:bodyPr/>
        <a:lstStyle/>
        <a:p>
          <a:pPr rtl="0"/>
          <a:r>
            <a:rPr lang="es-ES" smtClean="0"/>
            <a:t>Las estrategias de microeliminación se basan en la </a:t>
          </a:r>
          <a:r>
            <a:rPr lang="es-ES" b="1" smtClean="0"/>
            <a:t>búsqueda activa de casos en los focos primarios de elevada prevalencia de hepatitis C</a:t>
          </a:r>
          <a:r>
            <a:rPr lang="es-ES" b="1" baseline="30000" smtClean="0"/>
            <a:t>3</a:t>
          </a:r>
          <a:r>
            <a:rPr lang="es-ES" b="1" smtClean="0"/>
            <a:t>. </a:t>
          </a:r>
          <a:endParaRPr lang="es-ES"/>
        </a:p>
      </dgm:t>
    </dgm:pt>
    <dgm:pt modelId="{FF9F4397-4CED-4FB4-8279-5B063DE26CCE}" type="parTrans" cxnId="{EA24FCC4-FA6A-42C5-A118-929EC529C4C2}">
      <dgm:prSet/>
      <dgm:spPr/>
      <dgm:t>
        <a:bodyPr/>
        <a:lstStyle/>
        <a:p>
          <a:endParaRPr lang="es-ES"/>
        </a:p>
      </dgm:t>
    </dgm:pt>
    <dgm:pt modelId="{CD9ABBBE-99DD-456E-820C-BB0FBB4FACAD}" type="sibTrans" cxnId="{EA24FCC4-FA6A-42C5-A118-929EC529C4C2}">
      <dgm:prSet/>
      <dgm:spPr/>
      <dgm:t>
        <a:bodyPr/>
        <a:lstStyle/>
        <a:p>
          <a:endParaRPr lang="es-ES"/>
        </a:p>
      </dgm:t>
    </dgm:pt>
    <dgm:pt modelId="{EF394BCC-0935-48A4-A9AD-9C8CD4A6921D}">
      <dgm:prSet/>
      <dgm:spPr/>
      <dgm:t>
        <a:bodyPr/>
        <a:lstStyle/>
        <a:p>
          <a:pPr rtl="0"/>
          <a:r>
            <a:rPr lang="es-ES" dirty="0" smtClean="0"/>
            <a:t>no pretende sustituir otras estrategias o protocolos sino </a:t>
          </a:r>
          <a:r>
            <a:rPr lang="es-ES" b="1" dirty="0" smtClean="0"/>
            <a:t>adaptar las intervenciones a sus necesidades específicas. </a:t>
          </a:r>
          <a:endParaRPr lang="es-ES" dirty="0"/>
        </a:p>
      </dgm:t>
    </dgm:pt>
    <dgm:pt modelId="{7B22FDB7-958B-4714-AFAF-AADD86523766}" type="parTrans" cxnId="{D5CFF5A1-6594-432C-A525-91A9AB53655F}">
      <dgm:prSet/>
      <dgm:spPr/>
      <dgm:t>
        <a:bodyPr/>
        <a:lstStyle/>
        <a:p>
          <a:endParaRPr lang="es-ES"/>
        </a:p>
      </dgm:t>
    </dgm:pt>
    <dgm:pt modelId="{CA196C3A-F146-4B65-9BE0-7DF85F934708}" type="sibTrans" cxnId="{D5CFF5A1-6594-432C-A525-91A9AB53655F}">
      <dgm:prSet/>
      <dgm:spPr/>
      <dgm:t>
        <a:bodyPr/>
        <a:lstStyle/>
        <a:p>
          <a:endParaRPr lang="es-ES"/>
        </a:p>
      </dgm:t>
    </dgm:pt>
    <dgm:pt modelId="{F3DA6F86-FD5D-46B1-B857-DD1C0A472269}">
      <dgm:prSet/>
      <dgm:spPr/>
      <dgm:t>
        <a:bodyPr/>
        <a:lstStyle/>
        <a:p>
          <a:pPr rtl="0"/>
          <a:r>
            <a:rPr lang="es-ES" smtClean="0"/>
            <a:t>En este proceso resulta esencial la </a:t>
          </a:r>
          <a:r>
            <a:rPr lang="es-ES" b="1" smtClean="0"/>
            <a:t>colaboración entre las partes más conocedoras de estas poblaciones</a:t>
          </a:r>
          <a:endParaRPr lang="es-ES"/>
        </a:p>
      </dgm:t>
    </dgm:pt>
    <dgm:pt modelId="{6D5B94E2-FC36-465B-9E5A-27E986B783E9}" type="parTrans" cxnId="{CF2DB2D6-F0A4-4F2C-ACCE-F59F305555EC}">
      <dgm:prSet/>
      <dgm:spPr/>
      <dgm:t>
        <a:bodyPr/>
        <a:lstStyle/>
        <a:p>
          <a:endParaRPr lang="es-ES"/>
        </a:p>
      </dgm:t>
    </dgm:pt>
    <dgm:pt modelId="{78E52889-19C8-4471-8C2A-C0C5D2F48671}" type="sibTrans" cxnId="{CF2DB2D6-F0A4-4F2C-ACCE-F59F305555EC}">
      <dgm:prSet/>
      <dgm:spPr/>
      <dgm:t>
        <a:bodyPr/>
        <a:lstStyle/>
        <a:p>
          <a:endParaRPr lang="es-ES"/>
        </a:p>
      </dgm:t>
    </dgm:pt>
    <dgm:pt modelId="{EB8DCA8B-0221-4D8B-B800-10B1DC1A1943}">
      <dgm:prSet/>
      <dgm:spPr/>
      <dgm:t>
        <a:bodyPr/>
        <a:lstStyle/>
        <a:p>
          <a:pPr rtl="0"/>
          <a:r>
            <a:rPr lang="es-ES" smtClean="0"/>
            <a:t>Los enfoques de microeliminación en poblaciones con alto riesgo de transmisión del VHC pueden contribuir potencialmente al “</a:t>
          </a:r>
          <a:r>
            <a:rPr lang="es-ES" b="1" smtClean="0"/>
            <a:t>tratamiento como prevención</a:t>
          </a:r>
          <a:r>
            <a:rPr lang="es-ES" smtClean="0"/>
            <a:t>”: tratar exitosamente a una persona infectada por VHC con riesgo de transmisión del virus a otros, eliminando la posibilidad de transmisión adicional</a:t>
          </a:r>
          <a:r>
            <a:rPr lang="es-ES" baseline="30000" smtClean="0"/>
            <a:t>4</a:t>
          </a:r>
          <a:r>
            <a:rPr lang="es-ES" smtClean="0"/>
            <a:t>.</a:t>
          </a:r>
          <a:endParaRPr lang="es-ES"/>
        </a:p>
      </dgm:t>
    </dgm:pt>
    <dgm:pt modelId="{BC57BECA-A39E-494E-A88A-12567739D84F}" type="parTrans" cxnId="{7E84431D-D8FC-4D0D-BEBB-CC052FE0C478}">
      <dgm:prSet/>
      <dgm:spPr/>
      <dgm:t>
        <a:bodyPr/>
        <a:lstStyle/>
        <a:p>
          <a:endParaRPr lang="es-ES"/>
        </a:p>
      </dgm:t>
    </dgm:pt>
    <dgm:pt modelId="{90CC2AB7-FC1C-4A44-AD4A-F4A4AE3C8379}" type="sibTrans" cxnId="{7E84431D-D8FC-4D0D-BEBB-CC052FE0C478}">
      <dgm:prSet/>
      <dgm:spPr/>
      <dgm:t>
        <a:bodyPr/>
        <a:lstStyle/>
        <a:p>
          <a:endParaRPr lang="es-ES"/>
        </a:p>
      </dgm:t>
    </dgm:pt>
    <dgm:pt modelId="{761F9DB8-D9C0-49B5-B44C-A6E9C3574D4E}" type="pres">
      <dgm:prSet presAssocID="{8326DF3E-E53B-42A2-8910-E3FC1284FA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94F911-71E5-4624-97F5-282131A8F86D}" type="pres">
      <dgm:prSet presAssocID="{DA683B4A-380C-47E7-88CA-48B77D7FFC81}" presName="parentText" presStyleLbl="node1" presStyleIdx="0" presStyleCnt="4" custLinFactY="-22601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347709-391C-475F-AF3C-E5EAF006D940}" type="pres">
      <dgm:prSet presAssocID="{CD9ABBBE-99DD-456E-820C-BB0FBB4FACAD}" presName="spacer" presStyleCnt="0"/>
      <dgm:spPr/>
    </dgm:pt>
    <dgm:pt modelId="{8C82048A-BABD-4723-B366-0664008C7C53}" type="pres">
      <dgm:prSet presAssocID="{EF394BCC-0935-48A4-A9AD-9C8CD4A6921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E1437-DA5B-42DD-B216-5E109704108D}" type="pres">
      <dgm:prSet presAssocID="{CA196C3A-F146-4B65-9BE0-7DF85F934708}" presName="spacer" presStyleCnt="0"/>
      <dgm:spPr/>
    </dgm:pt>
    <dgm:pt modelId="{D1CABC4D-E3EB-4129-8603-DC7BD7593C4B}" type="pres">
      <dgm:prSet presAssocID="{F3DA6F86-FD5D-46B1-B857-DD1C0A4722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CF6052-2EC0-4264-84B3-B6DEB1446B45}" type="pres">
      <dgm:prSet presAssocID="{78E52889-19C8-4471-8C2A-C0C5D2F48671}" presName="spacer" presStyleCnt="0"/>
      <dgm:spPr/>
    </dgm:pt>
    <dgm:pt modelId="{B2CDFB97-C9E6-4967-885B-9BE37E392E42}" type="pres">
      <dgm:prSet presAssocID="{EB8DCA8B-0221-4D8B-B800-10B1DC1A194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CC06C9-6D35-4640-86F2-50B78C7C83AD}" type="presOf" srcId="{8326DF3E-E53B-42A2-8910-E3FC1284FA46}" destId="{761F9DB8-D9C0-49B5-B44C-A6E9C3574D4E}" srcOrd="0" destOrd="0" presId="urn:microsoft.com/office/officeart/2005/8/layout/vList2"/>
    <dgm:cxn modelId="{28D29862-5B2F-46F3-AAAB-80F9EB3ACF22}" type="presOf" srcId="{EF394BCC-0935-48A4-A9AD-9C8CD4A6921D}" destId="{8C82048A-BABD-4723-B366-0664008C7C53}" srcOrd="0" destOrd="0" presId="urn:microsoft.com/office/officeart/2005/8/layout/vList2"/>
    <dgm:cxn modelId="{CF2DB2D6-F0A4-4F2C-ACCE-F59F305555EC}" srcId="{8326DF3E-E53B-42A2-8910-E3FC1284FA46}" destId="{F3DA6F86-FD5D-46B1-B857-DD1C0A472269}" srcOrd="2" destOrd="0" parTransId="{6D5B94E2-FC36-465B-9E5A-27E986B783E9}" sibTransId="{78E52889-19C8-4471-8C2A-C0C5D2F48671}"/>
    <dgm:cxn modelId="{7E84431D-D8FC-4D0D-BEBB-CC052FE0C478}" srcId="{8326DF3E-E53B-42A2-8910-E3FC1284FA46}" destId="{EB8DCA8B-0221-4D8B-B800-10B1DC1A1943}" srcOrd="3" destOrd="0" parTransId="{BC57BECA-A39E-494E-A88A-12567739D84F}" sibTransId="{90CC2AB7-FC1C-4A44-AD4A-F4A4AE3C8379}"/>
    <dgm:cxn modelId="{8DE79968-03F8-41C3-89FF-44D5C817D027}" type="presOf" srcId="{EB8DCA8B-0221-4D8B-B800-10B1DC1A1943}" destId="{B2CDFB97-C9E6-4967-885B-9BE37E392E42}" srcOrd="0" destOrd="0" presId="urn:microsoft.com/office/officeart/2005/8/layout/vList2"/>
    <dgm:cxn modelId="{EA24FCC4-FA6A-42C5-A118-929EC529C4C2}" srcId="{8326DF3E-E53B-42A2-8910-E3FC1284FA46}" destId="{DA683B4A-380C-47E7-88CA-48B77D7FFC81}" srcOrd="0" destOrd="0" parTransId="{FF9F4397-4CED-4FB4-8279-5B063DE26CCE}" sibTransId="{CD9ABBBE-99DD-456E-820C-BB0FBB4FACAD}"/>
    <dgm:cxn modelId="{EE06C877-D2F7-4163-88C0-B600F6B871A1}" type="presOf" srcId="{DA683B4A-380C-47E7-88CA-48B77D7FFC81}" destId="{0694F911-71E5-4624-97F5-282131A8F86D}" srcOrd="0" destOrd="0" presId="urn:microsoft.com/office/officeart/2005/8/layout/vList2"/>
    <dgm:cxn modelId="{D5A4889B-F65D-4D0B-98EE-8BC4E1421D19}" type="presOf" srcId="{F3DA6F86-FD5D-46B1-B857-DD1C0A472269}" destId="{D1CABC4D-E3EB-4129-8603-DC7BD7593C4B}" srcOrd="0" destOrd="0" presId="urn:microsoft.com/office/officeart/2005/8/layout/vList2"/>
    <dgm:cxn modelId="{D5CFF5A1-6594-432C-A525-91A9AB53655F}" srcId="{8326DF3E-E53B-42A2-8910-E3FC1284FA46}" destId="{EF394BCC-0935-48A4-A9AD-9C8CD4A6921D}" srcOrd="1" destOrd="0" parTransId="{7B22FDB7-958B-4714-AFAF-AADD86523766}" sibTransId="{CA196C3A-F146-4B65-9BE0-7DF85F934708}"/>
    <dgm:cxn modelId="{6F4345F9-EB15-4EB2-B1D9-CFCD35CF3420}" type="presParOf" srcId="{761F9DB8-D9C0-49B5-B44C-A6E9C3574D4E}" destId="{0694F911-71E5-4624-97F5-282131A8F86D}" srcOrd="0" destOrd="0" presId="urn:microsoft.com/office/officeart/2005/8/layout/vList2"/>
    <dgm:cxn modelId="{04CBA343-F7C5-4686-B3EB-D61869B29F2E}" type="presParOf" srcId="{761F9DB8-D9C0-49B5-B44C-A6E9C3574D4E}" destId="{B5347709-391C-475F-AF3C-E5EAF006D940}" srcOrd="1" destOrd="0" presId="urn:microsoft.com/office/officeart/2005/8/layout/vList2"/>
    <dgm:cxn modelId="{AE308444-097F-43A8-9D4C-D9CDB2F678FD}" type="presParOf" srcId="{761F9DB8-D9C0-49B5-B44C-A6E9C3574D4E}" destId="{8C82048A-BABD-4723-B366-0664008C7C53}" srcOrd="2" destOrd="0" presId="urn:microsoft.com/office/officeart/2005/8/layout/vList2"/>
    <dgm:cxn modelId="{F35EA9E6-53EC-4D04-9169-6F4985CDF156}" type="presParOf" srcId="{761F9DB8-D9C0-49B5-B44C-A6E9C3574D4E}" destId="{0C8E1437-DA5B-42DD-B216-5E109704108D}" srcOrd="3" destOrd="0" presId="urn:microsoft.com/office/officeart/2005/8/layout/vList2"/>
    <dgm:cxn modelId="{3C5467BE-0B58-4AE6-AEF5-74376091A5A3}" type="presParOf" srcId="{761F9DB8-D9C0-49B5-B44C-A6E9C3574D4E}" destId="{D1CABC4D-E3EB-4129-8603-DC7BD7593C4B}" srcOrd="4" destOrd="0" presId="urn:microsoft.com/office/officeart/2005/8/layout/vList2"/>
    <dgm:cxn modelId="{8D08E346-262A-4B57-8545-0C31A5244578}" type="presParOf" srcId="{761F9DB8-D9C0-49B5-B44C-A6E9C3574D4E}" destId="{40CF6052-2EC0-4264-84B3-B6DEB1446B45}" srcOrd="5" destOrd="0" presId="urn:microsoft.com/office/officeart/2005/8/layout/vList2"/>
    <dgm:cxn modelId="{986EB2AD-5CFD-43CC-A01D-D38B80669DBD}" type="presParOf" srcId="{761F9DB8-D9C0-49B5-B44C-A6E9C3574D4E}" destId="{B2CDFB97-C9E6-4967-885B-9BE37E392E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A0A4A0-30A7-4826-A381-83BB000EB6B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57EE98-DFDD-4D59-B367-CF8EF5AA47A8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ES" b="1" dirty="0" smtClean="0"/>
            <a:t>COMPROBAR QUE HA LLEGADO, SE MANTIENE, ADHERENCIA, RESPUESTA, CONDUCTAS DE RIESGO</a:t>
          </a:r>
          <a:endParaRPr lang="es-ES" dirty="0"/>
        </a:p>
      </dgm:t>
    </dgm:pt>
    <dgm:pt modelId="{78408F84-F645-43FE-924D-5F13BE583759}" type="parTrans" cxnId="{96898408-C2B8-496E-880D-B81DE5750001}">
      <dgm:prSet/>
      <dgm:spPr/>
      <dgm:t>
        <a:bodyPr/>
        <a:lstStyle/>
        <a:p>
          <a:endParaRPr lang="es-ES"/>
        </a:p>
      </dgm:t>
    </dgm:pt>
    <dgm:pt modelId="{C847BF71-C42E-4327-B038-19083C027FA6}" type="sibTrans" cxnId="{96898408-C2B8-496E-880D-B81DE5750001}">
      <dgm:prSet/>
      <dgm:spPr/>
      <dgm:t>
        <a:bodyPr/>
        <a:lstStyle/>
        <a:p>
          <a:endParaRPr lang="es-ES"/>
        </a:p>
      </dgm:t>
    </dgm:pt>
    <dgm:pt modelId="{14886790-7981-4939-9C04-5F95A1914C7D}" type="pres">
      <dgm:prSet presAssocID="{DCA0A4A0-30A7-4826-A381-83BB000EB6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81F8670-D7AA-4F48-839E-BFEB9BB89CC2}" type="pres">
      <dgm:prSet presAssocID="{0C57EE98-DFDD-4D59-B367-CF8EF5AA47A8}" presName="root" presStyleCnt="0"/>
      <dgm:spPr/>
    </dgm:pt>
    <dgm:pt modelId="{D7A8F016-D003-4FE3-9068-14E67E6F372C}" type="pres">
      <dgm:prSet presAssocID="{0C57EE98-DFDD-4D59-B367-CF8EF5AA47A8}" presName="rootComposite" presStyleCnt="0"/>
      <dgm:spPr/>
    </dgm:pt>
    <dgm:pt modelId="{669AB4E3-6582-4155-8474-570E0C611CCC}" type="pres">
      <dgm:prSet presAssocID="{0C57EE98-DFDD-4D59-B367-CF8EF5AA47A8}" presName="rootText" presStyleLbl="node1" presStyleIdx="0" presStyleCnt="1" custScaleX="199222" custLinFactX="102687" custLinFactNeighborX="200000" custLinFactNeighborY="-97748"/>
      <dgm:spPr/>
      <dgm:t>
        <a:bodyPr/>
        <a:lstStyle/>
        <a:p>
          <a:endParaRPr lang="es-ES"/>
        </a:p>
      </dgm:t>
    </dgm:pt>
    <dgm:pt modelId="{626ED493-61F8-4FC7-8CF6-50B7D2414B72}" type="pres">
      <dgm:prSet presAssocID="{0C57EE98-DFDD-4D59-B367-CF8EF5AA47A8}" presName="rootConnector" presStyleLbl="node1" presStyleIdx="0" presStyleCnt="1"/>
      <dgm:spPr/>
      <dgm:t>
        <a:bodyPr/>
        <a:lstStyle/>
        <a:p>
          <a:endParaRPr lang="es-ES"/>
        </a:p>
      </dgm:t>
    </dgm:pt>
    <dgm:pt modelId="{46FB8BC5-FD27-41A6-A05C-AE02455DF90B}" type="pres">
      <dgm:prSet presAssocID="{0C57EE98-DFDD-4D59-B367-CF8EF5AA47A8}" presName="childShape" presStyleCnt="0"/>
      <dgm:spPr/>
    </dgm:pt>
  </dgm:ptLst>
  <dgm:cxnLst>
    <dgm:cxn modelId="{67F721A7-A9F2-4951-A235-74E6B1405A32}" type="presOf" srcId="{0C57EE98-DFDD-4D59-B367-CF8EF5AA47A8}" destId="{626ED493-61F8-4FC7-8CF6-50B7D2414B72}" srcOrd="1" destOrd="0" presId="urn:microsoft.com/office/officeart/2005/8/layout/hierarchy3"/>
    <dgm:cxn modelId="{96898408-C2B8-496E-880D-B81DE5750001}" srcId="{DCA0A4A0-30A7-4826-A381-83BB000EB6BF}" destId="{0C57EE98-DFDD-4D59-B367-CF8EF5AA47A8}" srcOrd="0" destOrd="0" parTransId="{78408F84-F645-43FE-924D-5F13BE583759}" sibTransId="{C847BF71-C42E-4327-B038-19083C027FA6}"/>
    <dgm:cxn modelId="{7D148C22-01E8-452A-B923-4D31C0214C4A}" type="presOf" srcId="{DCA0A4A0-30A7-4826-A381-83BB000EB6BF}" destId="{14886790-7981-4939-9C04-5F95A1914C7D}" srcOrd="0" destOrd="0" presId="urn:microsoft.com/office/officeart/2005/8/layout/hierarchy3"/>
    <dgm:cxn modelId="{DEC1BD00-3E38-42F0-B406-846F2FCD1128}" type="presOf" srcId="{0C57EE98-DFDD-4D59-B367-CF8EF5AA47A8}" destId="{669AB4E3-6582-4155-8474-570E0C611CCC}" srcOrd="0" destOrd="0" presId="urn:microsoft.com/office/officeart/2005/8/layout/hierarchy3"/>
    <dgm:cxn modelId="{9D902CAD-228D-46A6-BB8D-8F929B3E9794}" type="presParOf" srcId="{14886790-7981-4939-9C04-5F95A1914C7D}" destId="{081F8670-D7AA-4F48-839E-BFEB9BB89CC2}" srcOrd="0" destOrd="0" presId="urn:microsoft.com/office/officeart/2005/8/layout/hierarchy3"/>
    <dgm:cxn modelId="{025B27BB-1226-46FD-880A-EF9FAA470820}" type="presParOf" srcId="{081F8670-D7AA-4F48-839E-BFEB9BB89CC2}" destId="{D7A8F016-D003-4FE3-9068-14E67E6F372C}" srcOrd="0" destOrd="0" presId="urn:microsoft.com/office/officeart/2005/8/layout/hierarchy3"/>
    <dgm:cxn modelId="{7C99C0A1-F68C-4A0D-86E2-BFE39215F1C5}" type="presParOf" srcId="{D7A8F016-D003-4FE3-9068-14E67E6F372C}" destId="{669AB4E3-6582-4155-8474-570E0C611CCC}" srcOrd="0" destOrd="0" presId="urn:microsoft.com/office/officeart/2005/8/layout/hierarchy3"/>
    <dgm:cxn modelId="{74619DDF-AC4E-4D28-B514-908FF28AD9B6}" type="presParOf" srcId="{D7A8F016-D003-4FE3-9068-14E67E6F372C}" destId="{626ED493-61F8-4FC7-8CF6-50B7D2414B72}" srcOrd="1" destOrd="0" presId="urn:microsoft.com/office/officeart/2005/8/layout/hierarchy3"/>
    <dgm:cxn modelId="{4E5DC26E-5934-4CC9-BA48-65EEE44C83DD}" type="presParOf" srcId="{081F8670-D7AA-4F48-839E-BFEB9BB89CC2}" destId="{46FB8BC5-FD27-41A6-A05C-AE02455DF90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970DA-E077-4C74-8366-1E14440FF7B8}">
      <dsp:nvSpPr>
        <dsp:cNvPr id="0" name=""/>
        <dsp:cNvSpPr/>
      </dsp:nvSpPr>
      <dsp:spPr>
        <a:xfrm rot="10800000">
          <a:off x="1631125" y="2392"/>
          <a:ext cx="5411041" cy="1072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6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Las personas que han hecho usos de sustancias por vía endovenosa son una población con alta prevalencia de VHC. Hasta 70%</a:t>
          </a:r>
          <a:endParaRPr lang="es-ES" sz="1400" kern="1200"/>
        </a:p>
      </dsp:txBody>
      <dsp:txXfrm rot="10800000">
        <a:off x="1899319" y="2392"/>
        <a:ext cx="5142847" cy="1072776"/>
      </dsp:txXfrm>
    </dsp:sp>
    <dsp:sp modelId="{92047727-81C9-49EC-9DEA-A8FC9060276E}">
      <dsp:nvSpPr>
        <dsp:cNvPr id="0" name=""/>
        <dsp:cNvSpPr/>
      </dsp:nvSpPr>
      <dsp:spPr>
        <a:xfrm>
          <a:off x="1094737" y="2392"/>
          <a:ext cx="1072776" cy="10727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BBF85-C50F-4E83-BCAB-7219B3C9331D}">
      <dsp:nvSpPr>
        <dsp:cNvPr id="0" name=""/>
        <dsp:cNvSpPr/>
      </dsp:nvSpPr>
      <dsp:spPr>
        <a:xfrm rot="10800000">
          <a:off x="1631125" y="1395400"/>
          <a:ext cx="5411041" cy="1072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64" tIns="53340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Barreras en la población de usuarios de opioides pare el acceso al diagnóstico y tratamiento de la VHC. </a:t>
          </a:r>
          <a:endParaRPr lang="es-ES" sz="14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smtClean="0"/>
            <a:t>resistencias para el diagnóstico, primero, </a:t>
          </a:r>
          <a:endParaRPr lang="es-ES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smtClean="0"/>
            <a:t>y para llegar al tratamiento una vez diagnosticados.</a:t>
          </a:r>
          <a:endParaRPr lang="es-ES" sz="1100" kern="1200"/>
        </a:p>
      </dsp:txBody>
      <dsp:txXfrm rot="10800000">
        <a:off x="1899319" y="1395400"/>
        <a:ext cx="5142847" cy="1072776"/>
      </dsp:txXfrm>
    </dsp:sp>
    <dsp:sp modelId="{4DDC6025-81B3-4B1C-942B-9A1F59847ECF}">
      <dsp:nvSpPr>
        <dsp:cNvPr id="0" name=""/>
        <dsp:cNvSpPr/>
      </dsp:nvSpPr>
      <dsp:spPr>
        <a:xfrm>
          <a:off x="1094737" y="1395400"/>
          <a:ext cx="1072776" cy="10727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DBB97-29A3-4A20-8B48-CEB0AF4EE3D5}">
      <dsp:nvSpPr>
        <dsp:cNvPr id="0" name=""/>
        <dsp:cNvSpPr/>
      </dsp:nvSpPr>
      <dsp:spPr>
        <a:xfrm rot="10800000">
          <a:off x="1631125" y="2788407"/>
          <a:ext cx="5411041" cy="1072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6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A pesar de que la persistencia del uso de sustancias puede dificultar los tratamientos debido a abandonos o seguimientos irregulares, los pacientes con VHC que siguen tratamientos asistidos con opioides alcanzan tasas de RVS elevadas</a:t>
          </a:r>
          <a:r>
            <a:rPr lang="es-ES" sz="1400" kern="1200" baseline="30000" smtClean="0"/>
            <a:t>1</a:t>
          </a:r>
          <a:r>
            <a:rPr lang="es-ES" sz="1400" kern="1200" smtClean="0"/>
            <a:t>. </a:t>
          </a:r>
          <a:endParaRPr lang="es-ES" sz="1400" kern="1200"/>
        </a:p>
      </dsp:txBody>
      <dsp:txXfrm rot="10800000">
        <a:off x="1899319" y="2788407"/>
        <a:ext cx="5142847" cy="1072776"/>
      </dsp:txXfrm>
    </dsp:sp>
    <dsp:sp modelId="{2B559672-8001-443E-A8F8-CCDA9708D82E}">
      <dsp:nvSpPr>
        <dsp:cNvPr id="0" name=""/>
        <dsp:cNvSpPr/>
      </dsp:nvSpPr>
      <dsp:spPr>
        <a:xfrm>
          <a:off x="1094737" y="2788407"/>
          <a:ext cx="1072776" cy="107277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7CA5E-4A69-47D6-A2E8-2114D0C143A2}">
      <dsp:nvSpPr>
        <dsp:cNvPr id="0" name=""/>
        <dsp:cNvSpPr/>
      </dsp:nvSpPr>
      <dsp:spPr>
        <a:xfrm rot="10800000">
          <a:off x="1731845" y="4181415"/>
          <a:ext cx="5411041" cy="1072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6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Los tratamientos de VHC se han asociado con mejoría psicológica que puede contribuir al éxito en el tratamiento de los trastornos por consumo de opioides</a:t>
          </a:r>
          <a:r>
            <a:rPr lang="es-ES" sz="1400" kern="1200" baseline="30000" smtClean="0"/>
            <a:t>2</a:t>
          </a:r>
          <a:r>
            <a:rPr lang="es-ES" sz="1400" kern="1200" smtClean="0"/>
            <a:t>. </a:t>
          </a:r>
          <a:endParaRPr lang="es-ES" sz="1400" kern="1200"/>
        </a:p>
      </dsp:txBody>
      <dsp:txXfrm rot="10800000">
        <a:off x="2000039" y="4181415"/>
        <a:ext cx="5142847" cy="1072776"/>
      </dsp:txXfrm>
    </dsp:sp>
    <dsp:sp modelId="{7A16B74E-B9CA-4DCC-B2C6-97DA48AC5D0B}">
      <dsp:nvSpPr>
        <dsp:cNvPr id="0" name=""/>
        <dsp:cNvSpPr/>
      </dsp:nvSpPr>
      <dsp:spPr>
        <a:xfrm>
          <a:off x="994017" y="4181415"/>
          <a:ext cx="1475657" cy="107277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4F911-71E5-4624-97F5-282131A8F86D}">
      <dsp:nvSpPr>
        <dsp:cNvPr id="0" name=""/>
        <dsp:cNvSpPr/>
      </dsp:nvSpPr>
      <dsp:spPr>
        <a:xfrm>
          <a:off x="0" y="0"/>
          <a:ext cx="8229600" cy="127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Las estrategias de microeliminación se basan en la </a:t>
          </a:r>
          <a:r>
            <a:rPr lang="es-ES" sz="1800" b="1" kern="1200" smtClean="0"/>
            <a:t>búsqueda activa de casos en los focos primarios de elevada prevalencia de hepatitis C</a:t>
          </a:r>
          <a:r>
            <a:rPr lang="es-ES" sz="1800" b="1" kern="1200" baseline="30000" smtClean="0"/>
            <a:t>3</a:t>
          </a:r>
          <a:r>
            <a:rPr lang="es-ES" sz="1800" b="1" kern="1200" smtClean="0"/>
            <a:t>. </a:t>
          </a:r>
          <a:endParaRPr lang="es-ES" sz="1800" kern="1200"/>
        </a:p>
      </dsp:txBody>
      <dsp:txXfrm>
        <a:off x="62262" y="62262"/>
        <a:ext cx="8105076" cy="1150922"/>
      </dsp:txXfrm>
    </dsp:sp>
    <dsp:sp modelId="{8C82048A-BABD-4723-B366-0664008C7C53}">
      <dsp:nvSpPr>
        <dsp:cNvPr id="0" name=""/>
        <dsp:cNvSpPr/>
      </dsp:nvSpPr>
      <dsp:spPr>
        <a:xfrm>
          <a:off x="0" y="1379363"/>
          <a:ext cx="8229600" cy="127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no pretende sustituir otras estrategias o protocolos sino </a:t>
          </a:r>
          <a:r>
            <a:rPr lang="es-ES" sz="1800" b="1" kern="1200" dirty="0" smtClean="0"/>
            <a:t>adaptar las intervenciones a sus necesidades específicas. </a:t>
          </a:r>
          <a:endParaRPr lang="es-ES" sz="1800" kern="1200" dirty="0"/>
        </a:p>
      </dsp:txBody>
      <dsp:txXfrm>
        <a:off x="62262" y="1441625"/>
        <a:ext cx="8105076" cy="1150922"/>
      </dsp:txXfrm>
    </dsp:sp>
    <dsp:sp modelId="{D1CABC4D-E3EB-4129-8603-DC7BD7593C4B}">
      <dsp:nvSpPr>
        <dsp:cNvPr id="0" name=""/>
        <dsp:cNvSpPr/>
      </dsp:nvSpPr>
      <dsp:spPr>
        <a:xfrm>
          <a:off x="0" y="2706649"/>
          <a:ext cx="8229600" cy="127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En este proceso resulta esencial la </a:t>
          </a:r>
          <a:r>
            <a:rPr lang="es-ES" sz="1800" b="1" kern="1200" smtClean="0"/>
            <a:t>colaboración entre las partes más conocedoras de estas poblaciones</a:t>
          </a:r>
          <a:endParaRPr lang="es-ES" sz="1800" kern="1200"/>
        </a:p>
      </dsp:txBody>
      <dsp:txXfrm>
        <a:off x="62262" y="2768911"/>
        <a:ext cx="8105076" cy="1150922"/>
      </dsp:txXfrm>
    </dsp:sp>
    <dsp:sp modelId="{B2CDFB97-C9E6-4967-885B-9BE37E392E42}">
      <dsp:nvSpPr>
        <dsp:cNvPr id="0" name=""/>
        <dsp:cNvSpPr/>
      </dsp:nvSpPr>
      <dsp:spPr>
        <a:xfrm>
          <a:off x="0" y="4033935"/>
          <a:ext cx="8229600" cy="127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Los enfoques de microeliminación en poblaciones con alto riesgo de transmisión del VHC pueden contribuir potencialmente al “</a:t>
          </a:r>
          <a:r>
            <a:rPr lang="es-ES" sz="1800" b="1" kern="1200" smtClean="0"/>
            <a:t>tratamiento como prevención</a:t>
          </a:r>
          <a:r>
            <a:rPr lang="es-ES" sz="1800" kern="1200" smtClean="0"/>
            <a:t>”: tratar exitosamente a una persona infectada por VHC con riesgo de transmisión del virus a otros, eliminando la posibilidad de transmisión adicional</a:t>
          </a:r>
          <a:r>
            <a:rPr lang="es-ES" sz="1800" kern="1200" baseline="30000" smtClean="0"/>
            <a:t>4</a:t>
          </a:r>
          <a:r>
            <a:rPr lang="es-ES" sz="1800" kern="1200" smtClean="0"/>
            <a:t>.</a:t>
          </a:r>
          <a:endParaRPr lang="es-ES" sz="1800" kern="1200"/>
        </a:p>
      </dsp:txBody>
      <dsp:txXfrm>
        <a:off x="62262" y="4096197"/>
        <a:ext cx="8105076" cy="1150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AB4E3-6582-4155-8474-570E0C611CCC}">
      <dsp:nvSpPr>
        <dsp:cNvPr id="0" name=""/>
        <dsp:cNvSpPr/>
      </dsp:nvSpPr>
      <dsp:spPr>
        <a:xfrm>
          <a:off x="7140" y="0"/>
          <a:ext cx="3665267" cy="91989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COMPROBAR QUE HA LLEGADO, SE MANTIENE, ADHERENCIA, RESPUESTA, CONDUCTAS DE RIESGO</a:t>
          </a:r>
          <a:endParaRPr lang="es-ES" sz="1800" kern="1200" dirty="0"/>
        </a:p>
      </dsp:txBody>
      <dsp:txXfrm>
        <a:off x="34083" y="26943"/>
        <a:ext cx="3611381" cy="866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374B-54F8-4E01-867D-86AB700E3B9A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91651-B3ED-434C-8E39-151B4CCB5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772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56DA-338C-490E-87C1-078A774C81E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369-7A19-456C-87E5-6FB4D42FF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58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A369-7A19-456C-87E5-6FB4D42FF82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80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http://aehve.org/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A369-7A19-456C-87E5-6FB4D42FF82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61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Macías J, Morano LE, Téllez F y cols.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 to direct acting antiviral therapy among ongoing drug users and people receiving opioid substitution therapy in Spain.  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 Mar 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S0168-8278(19)30133-3.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Dematteis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Auriacombe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D'Agnone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y cols.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Recommendations for buprenorphine and methadone therapy in opioid use disorder: a European consensus. Expert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Pharmacother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2017 Dec;18(18):1987-1999.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A369-7A19-456C-87E5-6FB4D42FF82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76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Microelimination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be a big deal for HCV and HIV services. Lancet HIV. 2018 Nov;5(11):e605.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 Leask JD, Dillon JF. Review article: treatment as prevention - targeting people who inject drugs as a pathway towards hepatitis C eradication. Aliment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 Jul;44(2):145-56.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A369-7A19-456C-87E5-6FB4D42FF82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08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A369-7A19-456C-87E5-6FB4D42FF82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88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2888"/>
            <a:ext cx="13763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16681" b="14600"/>
          <a:stretch>
            <a:fillRect/>
          </a:stretch>
        </p:blipFill>
        <p:spPr bwMode="auto">
          <a:xfrm>
            <a:off x="228600" y="260350"/>
            <a:ext cx="18954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5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725144"/>
            <a:ext cx="3672408" cy="159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7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05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87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45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ES" sz="4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16681" b="14600"/>
          <a:stretch>
            <a:fillRect/>
          </a:stretch>
        </p:blipFill>
        <p:spPr bwMode="auto">
          <a:xfrm>
            <a:off x="251520" y="6186376"/>
            <a:ext cx="1145625" cy="60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45" y="6254473"/>
            <a:ext cx="115863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01208"/>
            <a:ext cx="3357092" cy="136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7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ES" sz="4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16681" b="14600"/>
          <a:stretch>
            <a:fillRect/>
          </a:stretch>
        </p:blipFill>
        <p:spPr bwMode="auto">
          <a:xfrm>
            <a:off x="251520" y="6186376"/>
            <a:ext cx="1145625" cy="60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45" y="6254473"/>
            <a:ext cx="115863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01208"/>
            <a:ext cx="3357092" cy="136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94919"/>
            <a:ext cx="1375760" cy="43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07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28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78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87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04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68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79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67EA-1D96-426E-BE3D-31EB61CCA9C8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60BB-A094-4ECA-B945-54B39482B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00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16306" y="2780928"/>
            <a:ext cx="4968552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2700" b="1" dirty="0" smtClean="0"/>
              <a:t>Adicciones, Comarca Bilbao</a:t>
            </a:r>
            <a:r>
              <a:rPr lang="es-ES" sz="2700" dirty="0" smtClean="0"/>
              <a:t>:</a:t>
            </a:r>
            <a:br>
              <a:rPr lang="es-ES" sz="2700" dirty="0" smtClean="0"/>
            </a:br>
            <a:r>
              <a:rPr lang="es-ES" sz="2700" dirty="0" smtClean="0"/>
              <a:t>- CSM Novia Salcedo</a:t>
            </a:r>
            <a:br>
              <a:rPr lang="es-ES" sz="2700" dirty="0" smtClean="0"/>
            </a:br>
            <a:r>
              <a:rPr lang="es-ES" sz="2700" dirty="0" smtClean="0"/>
              <a:t>- CSM Otxarkoaga</a:t>
            </a:r>
            <a:br>
              <a:rPr lang="es-ES" sz="2700" dirty="0" smtClean="0"/>
            </a:br>
            <a:r>
              <a:rPr lang="es-ES" sz="2700" dirty="0" smtClean="0"/>
              <a:t>- CSM Ajuria </a:t>
            </a:r>
            <a:r>
              <a:rPr lang="es-ES" sz="2700" dirty="0" err="1" smtClean="0"/>
              <a:t>Adi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b="1" dirty="0" smtClean="0"/>
              <a:t>Hospital Universitario Basurto:</a:t>
            </a:r>
            <a:br>
              <a:rPr lang="es-ES" sz="2700" b="1" dirty="0" smtClean="0"/>
            </a:br>
            <a:r>
              <a:rPr lang="es-ES" sz="2700" dirty="0" smtClean="0"/>
              <a:t>- Infecciosas</a:t>
            </a:r>
            <a:br>
              <a:rPr lang="es-ES" sz="2700" dirty="0" smtClean="0"/>
            </a:br>
            <a:r>
              <a:rPr lang="es-ES" sz="2700" dirty="0" smtClean="0"/>
              <a:t>- Hepatología</a:t>
            </a: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46158" y="544522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s-ES" sz="1800" dirty="0" smtClean="0"/>
              <a:t>Rodrigo Oraa Gil</a:t>
            </a:r>
          </a:p>
          <a:p>
            <a:pPr algn="r"/>
            <a:r>
              <a:rPr lang="es-ES" sz="1800" dirty="0" smtClean="0"/>
              <a:t>Javier </a:t>
            </a:r>
            <a:r>
              <a:rPr lang="es-ES" sz="1800" dirty="0" err="1" smtClean="0"/>
              <a:t>Ogando</a:t>
            </a:r>
            <a:r>
              <a:rPr lang="es-ES" sz="1800" dirty="0" smtClean="0"/>
              <a:t> Rodríguez</a:t>
            </a:r>
            <a:endParaRPr lang="es-ES" sz="1800" dirty="0" smtClean="0"/>
          </a:p>
          <a:p>
            <a:pPr algn="r"/>
            <a:endParaRPr lang="es-ES" sz="18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960440" cy="287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6328"/>
            <a:ext cx="2160240" cy="99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118365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>
                <a:solidFill>
                  <a:schemeClr val="tx2"/>
                </a:solidFill>
              </a:rPr>
              <a:t>Un proyecto de </a:t>
            </a:r>
            <a:r>
              <a:rPr lang="es-ES" sz="3200" u="sng" dirty="0" err="1">
                <a:solidFill>
                  <a:schemeClr val="tx2"/>
                </a:solidFill>
              </a:rPr>
              <a:t>microeliminación</a:t>
            </a:r>
            <a:r>
              <a:rPr lang="es-ES" sz="3200" u="sng" dirty="0">
                <a:solidFill>
                  <a:schemeClr val="tx2"/>
                </a:solidFill>
              </a:rPr>
              <a:t> de VHC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5778"/>
            <a:ext cx="521692" cy="40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2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tura de pantalla 2019-05-21 07.29.5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12776"/>
            <a:ext cx="8532440" cy="291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RODRIGO\Google Drive\TRABAJO\CARPETAS POR TEMAS\VHC\Captura de pantalla 2019-05-21 07.32.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5887543" cy="16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DRIGO\Google Drive\TRABAJO\CARPETAS POR TEMAS\VHC\Captura de pantalla 2019-05-21 07.32.5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7" y="476672"/>
            <a:ext cx="7608888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6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553444"/>
              </p:ext>
            </p:extLst>
          </p:nvPr>
        </p:nvGraphicFramePr>
        <p:xfrm>
          <a:off x="467544" y="548680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8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709504"/>
              </p:ext>
            </p:extLst>
          </p:nvPr>
        </p:nvGraphicFramePr>
        <p:xfrm>
          <a:off x="467544" y="404664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2564904"/>
            <a:ext cx="417646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¿ANALÍTICA INCLUYENDO SEROLOGÍAS?</a:t>
            </a:r>
          </a:p>
          <a:p>
            <a:r>
              <a:rPr lang="es-ES" sz="1400" dirty="0"/>
              <a:t>*</a:t>
            </a:r>
            <a:r>
              <a:rPr lang="es-ES" sz="1400" dirty="0" smtClean="0"/>
              <a:t> previa a la derivación </a:t>
            </a:r>
          </a:p>
          <a:p>
            <a:r>
              <a:rPr lang="es-ES" sz="1400" dirty="0" smtClean="0"/>
              <a:t>* parte de la </a:t>
            </a:r>
            <a:r>
              <a:rPr lang="es-ES" sz="1400" dirty="0" err="1" smtClean="0"/>
              <a:t>evalución</a:t>
            </a:r>
            <a:r>
              <a:rPr lang="es-ES" sz="1400" dirty="0" smtClean="0"/>
              <a:t> dx</a:t>
            </a:r>
          </a:p>
          <a:p>
            <a:r>
              <a:rPr lang="es-ES" b="1" dirty="0" smtClean="0">
                <a:solidFill>
                  <a:schemeClr val="tx2"/>
                </a:solidFill>
              </a:rPr>
              <a:t>PEDIR SI NO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3455" y="3642122"/>
            <a:ext cx="3600400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DIAGNÓSTICO EN UN SOLO PASO</a:t>
            </a:r>
            <a:r>
              <a:rPr lang="es-ES" dirty="0" smtClean="0"/>
              <a:t>:</a:t>
            </a:r>
          </a:p>
          <a:p>
            <a:r>
              <a:rPr lang="es-ES" sz="1400" dirty="0" smtClean="0"/>
              <a:t>Laboratorio HUB</a:t>
            </a:r>
          </a:p>
          <a:p>
            <a:r>
              <a:rPr lang="es-ES" sz="1400" dirty="0" smtClean="0"/>
              <a:t>Si Ac VHC positivo </a:t>
            </a:r>
            <a:r>
              <a:rPr lang="es-ES" sz="1400" dirty="0" smtClean="0">
                <a:sym typeface="Wingdings" panose="05000000000000000000" pitchFamily="2" charset="2"/>
              </a:rPr>
              <a:t> ARN?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332657"/>
            <a:ext cx="504056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UNIDAD DE GESTIÓN SANITARIA (UGS)</a:t>
            </a:r>
          </a:p>
          <a:p>
            <a:r>
              <a:rPr lang="es-ES" sz="1600" dirty="0" smtClean="0"/>
              <a:t>Pacientes </a:t>
            </a:r>
            <a:r>
              <a:rPr lang="es-ES" sz="1600" dirty="0"/>
              <a:t>CSM Novia Salcedo, CSM Otxarkoaga y </a:t>
            </a:r>
            <a:r>
              <a:rPr lang="es-ES" sz="1600" dirty="0" smtClean="0"/>
              <a:t>Ajuria:</a:t>
            </a:r>
            <a:endParaRPr lang="es-E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Diagnóstico de trastorno por uso de opioides.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O tratamiento con Metadona O </a:t>
            </a:r>
            <a:r>
              <a:rPr lang="es-ES" sz="1400" dirty="0" err="1"/>
              <a:t>Suboxone</a:t>
            </a:r>
            <a:r>
              <a:rPr lang="es-ES" sz="1400" dirty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Y correspondan a Centros de Atención Primaria (CAP) de la OSI Bilbao-Basurto</a:t>
            </a:r>
            <a:r>
              <a:rPr lang="es-ES" sz="1400" dirty="0" smtClean="0"/>
              <a:t>.</a:t>
            </a:r>
          </a:p>
        </p:txBody>
      </p:sp>
      <p:pic>
        <p:nvPicPr>
          <p:cNvPr id="2050" name="Picture 2" descr="Resultado de imagen de TABLA EX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75" y="1243896"/>
            <a:ext cx="2010544" cy="1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H="1">
            <a:off x="4927322" y="2252008"/>
            <a:ext cx="1692188" cy="3476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932040" y="1021378"/>
            <a:ext cx="1795392" cy="6279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689974" y="640434"/>
            <a:ext cx="21304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b="1" dirty="0" err="1" smtClean="0">
                <a:solidFill>
                  <a:schemeClr val="tx2"/>
                </a:solidFill>
              </a:rPr>
              <a:t>CSMs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sz="1400" i="1" dirty="0"/>
              <a:t>+*Manual, CSM administrativos</a:t>
            </a:r>
          </a:p>
          <a:p>
            <a:endParaRPr lang="es-ES" b="1" dirty="0">
              <a:solidFill>
                <a:schemeClr val="tx2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6970494" y="5949280"/>
            <a:ext cx="1692188" cy="3476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4927322" y="3648059"/>
            <a:ext cx="580782" cy="426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422849" y="3259634"/>
            <a:ext cx="227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ARN - 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953926" y="4663450"/>
            <a:ext cx="421667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ARN + </a:t>
            </a:r>
            <a:r>
              <a:rPr lang="es-ES" dirty="0" smtClean="0"/>
              <a:t>=&gt; Derivación </a:t>
            </a:r>
            <a:r>
              <a:rPr lang="es-ES" dirty="0"/>
              <a:t>directa HUB</a:t>
            </a:r>
          </a:p>
          <a:p>
            <a:r>
              <a:rPr lang="es-ES" dirty="0">
                <a:solidFill>
                  <a:srgbClr val="FF0000"/>
                </a:solidFill>
              </a:rPr>
              <a:t>VIH+: Infecciosas  - S. Ibarra, teléfono</a:t>
            </a:r>
          </a:p>
          <a:p>
            <a:r>
              <a:rPr lang="es-ES" dirty="0">
                <a:solidFill>
                  <a:srgbClr val="FF0000"/>
                </a:solidFill>
              </a:rPr>
              <a:t>VIH-: Digestivo – S. Blanco, FAX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4927322" y="4102383"/>
            <a:ext cx="364758" cy="6227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27 Diagrama"/>
          <p:cNvGraphicFramePr/>
          <p:nvPr>
            <p:extLst>
              <p:ext uri="{D42A27DB-BD31-4B8C-83A1-F6EECF244321}">
                <p14:modId xmlns:p14="http://schemas.microsoft.com/office/powerpoint/2010/main" val="523367612"/>
              </p:ext>
            </p:extLst>
          </p:nvPr>
        </p:nvGraphicFramePr>
        <p:xfrm>
          <a:off x="363723" y="5169339"/>
          <a:ext cx="367240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30 Flecha derecha"/>
          <p:cNvSpPr/>
          <p:nvPr/>
        </p:nvSpPr>
        <p:spPr>
          <a:xfrm rot="5400000">
            <a:off x="2452173" y="4561953"/>
            <a:ext cx="486853" cy="584449"/>
          </a:xfrm>
          <a:prstGeom prst="rightArrow">
            <a:avLst/>
          </a:prstGeom>
          <a:solidFill>
            <a:srgbClr val="00B050"/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32" name="31 Flecha derecha"/>
          <p:cNvSpPr/>
          <p:nvPr/>
        </p:nvSpPr>
        <p:spPr>
          <a:xfrm rot="10800000">
            <a:off x="4277379" y="5097604"/>
            <a:ext cx="486853" cy="584449"/>
          </a:xfrm>
          <a:prstGeom prst="rightArrow">
            <a:avLst/>
          </a:prstGeom>
          <a:solidFill>
            <a:srgbClr val="00B050"/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6786</TotalTime>
  <Words>509</Words>
  <Application>Microsoft Office PowerPoint</Application>
  <PresentationFormat>Presentación en pantalla (4:3)</PresentationFormat>
  <Paragraphs>42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 Adicciones, Comarca Bilbao: - CSM Novia Salcedo - CSM Otxarkoaga - CSM Ajuria Adi  Hospital Universitario Basurto: - Infecciosas - Hepatología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RODRIGO JOAQUIN ORAA GIL</cp:lastModifiedBy>
  <cp:revision>58</cp:revision>
  <dcterms:created xsi:type="dcterms:W3CDTF">2016-11-22T18:36:02Z</dcterms:created>
  <dcterms:modified xsi:type="dcterms:W3CDTF">2019-05-21T08:28:28Z</dcterms:modified>
</cp:coreProperties>
</file>