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71653543307089"/>
          <c:y val="0.23926747792889524"/>
          <c:w val="0.37009829653646237"/>
          <c:h val="0.5719700946472600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Hoja1!$A$2:$A$6</c:f>
              <c:strCache>
                <c:ptCount val="5"/>
                <c:pt idx="0">
                  <c:v>0-6 años</c:v>
                </c:pt>
                <c:pt idx="1">
                  <c:v>7-12 años</c:v>
                </c:pt>
                <c:pt idx="2">
                  <c:v>13-16 años</c:v>
                </c:pt>
                <c:pt idx="3">
                  <c:v>17-18 años</c:v>
                </c:pt>
                <c:pt idx="4">
                  <c:v>&gt;18 años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0.02</c:v>
                </c:pt>
                <c:pt idx="1">
                  <c:v>0.24</c:v>
                </c:pt>
                <c:pt idx="2">
                  <c:v>0.36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 baseline="0">
              <a:latin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ECB322-F048-BB4D-B367-76765E9D7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35699"/>
            <a:ext cx="7467599" cy="1026501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Calibri Light" panose="020F0302020204030204" pitchFamily="34" charset="0"/>
              </a:rPr>
              <a:t>ADIN TXIKIKOAK: </a:t>
            </a:r>
            <a:br>
              <a:rPr lang="es-ES" sz="3200" dirty="0" smtClean="0">
                <a:latin typeface="Calibri Light" panose="020F0302020204030204" pitchFamily="34" charset="0"/>
              </a:rPr>
            </a:br>
            <a:r>
              <a:rPr lang="es-ES" sz="3200" dirty="0" smtClean="0">
                <a:latin typeface="Calibri Light" panose="020F0302020204030204" pitchFamily="34" charset="0"/>
              </a:rPr>
              <a:t>Una experiencia de trabajo en red</a:t>
            </a:r>
            <a:endParaRPr lang="es-ES" sz="3200" dirty="0">
              <a:latin typeface="Calibri Light" panose="020F03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22329DE-E437-FA4F-B6E9-A2D40BE79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7200" y="3581400"/>
            <a:ext cx="3429000" cy="2514600"/>
          </a:xfrm>
        </p:spPr>
        <p:txBody>
          <a:bodyPr>
            <a:normAutofit/>
          </a:bodyPr>
          <a:lstStyle/>
          <a:p>
            <a:r>
              <a:rPr lang="es-ES" sz="1600" dirty="0" smtClean="0">
                <a:latin typeface="Calibri Light" panose="020F0302020204030204" pitchFamily="34" charset="0"/>
              </a:rPr>
              <a:t>Marian Coste medina</a:t>
            </a:r>
          </a:p>
          <a:p>
            <a:r>
              <a:rPr lang="es-ES" sz="1600" dirty="0" smtClean="0">
                <a:latin typeface="Calibri Light" panose="020F0302020204030204" pitchFamily="34" charset="0"/>
              </a:rPr>
              <a:t>María García </a:t>
            </a:r>
            <a:r>
              <a:rPr lang="es-ES" sz="1600" dirty="0" err="1" smtClean="0">
                <a:latin typeface="Calibri Light" panose="020F0302020204030204" pitchFamily="34" charset="0"/>
              </a:rPr>
              <a:t>fernández</a:t>
            </a:r>
            <a:endParaRPr lang="es-ES" sz="1600" dirty="0" smtClean="0">
              <a:latin typeface="Calibri Light" panose="020F0302020204030204" pitchFamily="34" charset="0"/>
            </a:endParaRPr>
          </a:p>
          <a:p>
            <a:r>
              <a:rPr lang="es-ES" sz="1600" dirty="0" smtClean="0">
                <a:latin typeface="Calibri Light" panose="020F0302020204030204" pitchFamily="34" charset="0"/>
              </a:rPr>
              <a:t>Teresa Hernández </a:t>
            </a:r>
            <a:r>
              <a:rPr lang="es-ES" sz="1600" dirty="0" smtClean="0">
                <a:latin typeface="Calibri Light" panose="020F0302020204030204" pitchFamily="34" charset="0"/>
              </a:rPr>
              <a:t>Martínez</a:t>
            </a:r>
            <a:endParaRPr lang="es-ES" sz="1600" dirty="0" smtClean="0">
              <a:latin typeface="Calibri Light" panose="020F0302020204030204" pitchFamily="34" charset="0"/>
            </a:endParaRPr>
          </a:p>
          <a:p>
            <a:r>
              <a:rPr lang="es-ES" sz="1600" dirty="0" err="1" smtClean="0">
                <a:latin typeface="Calibri Light" panose="020F0302020204030204" pitchFamily="34" charset="0"/>
              </a:rPr>
              <a:t>Arantza</a:t>
            </a:r>
            <a:r>
              <a:rPr lang="es-ES" sz="1600" dirty="0" smtClean="0">
                <a:latin typeface="Calibri Light" panose="020F0302020204030204" pitchFamily="34" charset="0"/>
              </a:rPr>
              <a:t> </a:t>
            </a:r>
            <a:r>
              <a:rPr lang="es-ES" sz="1600" dirty="0" err="1" smtClean="0">
                <a:latin typeface="Calibri Light" panose="020F0302020204030204" pitchFamily="34" charset="0"/>
              </a:rPr>
              <a:t>iribarren</a:t>
            </a:r>
            <a:r>
              <a:rPr lang="es-ES" sz="1600" dirty="0" smtClean="0">
                <a:latin typeface="Calibri Light" panose="020F0302020204030204" pitchFamily="34" charset="0"/>
              </a:rPr>
              <a:t> </a:t>
            </a:r>
            <a:r>
              <a:rPr lang="es-ES" sz="1600" dirty="0" err="1" smtClean="0">
                <a:latin typeface="Calibri Light" panose="020F0302020204030204" pitchFamily="34" charset="0"/>
              </a:rPr>
              <a:t>corera</a:t>
            </a:r>
            <a:endParaRPr lang="es-ES" sz="1600" dirty="0" smtClean="0">
              <a:latin typeface="Calibri Light" panose="020F0302020204030204" pitchFamily="34" charset="0"/>
            </a:endParaRPr>
          </a:p>
          <a:p>
            <a:r>
              <a:rPr lang="es-ES" sz="1600" dirty="0" smtClean="0">
                <a:latin typeface="Calibri Light" panose="020F0302020204030204" pitchFamily="34" charset="0"/>
              </a:rPr>
              <a:t>Ana nieto </a:t>
            </a:r>
            <a:r>
              <a:rPr lang="es-ES" sz="1600" dirty="0" smtClean="0">
                <a:latin typeface="Calibri Light" panose="020F0302020204030204" pitchFamily="34" charset="0"/>
              </a:rPr>
              <a:t>Pérez</a:t>
            </a:r>
            <a:endParaRPr lang="es-ES" sz="1600" dirty="0">
              <a:latin typeface="Calibri Light" panose="020F0302020204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4648200" cy="30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85800"/>
            <a:ext cx="9603275" cy="1049235"/>
          </a:xfrm>
        </p:spPr>
        <p:txBody>
          <a:bodyPr/>
          <a:lstStyle/>
          <a:p>
            <a:r>
              <a:rPr lang="es-ES" dirty="0" smtClean="0">
                <a:latin typeface="Calibri Light" panose="020F0302020204030204" pitchFamily="34" charset="0"/>
              </a:rPr>
              <a:t>El programa : PERFILES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1760" y="2587506"/>
            <a:ext cx="2438400" cy="167640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marL="0" lvl="0" indent="0" algn="ctr">
              <a:buClr>
                <a:srgbClr val="B71E42"/>
              </a:buClr>
              <a:buNone/>
            </a:pPr>
            <a:r>
              <a:rPr lang="es-ES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OBJETIVOS</a:t>
            </a:r>
          </a:p>
          <a:p>
            <a:pPr lvl="1">
              <a:buClr>
                <a:srgbClr val="B71E42"/>
              </a:buClr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Sostener</a:t>
            </a:r>
            <a:endParaRPr lang="es-ES" sz="14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1">
              <a:buClr>
                <a:srgbClr val="B71E42"/>
              </a:buClr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Reparar</a:t>
            </a:r>
          </a:p>
          <a:p>
            <a:pPr lvl="1">
              <a:buClr>
                <a:srgbClr val="B71E42"/>
              </a:buClr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Integrar</a:t>
            </a:r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7320"/>
            <a:ext cx="2844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914400" y="2057400"/>
            <a:ext cx="9749821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latin typeface="Calibri Light" panose="020F0302020204030204" pitchFamily="34" charset="0"/>
              </a:rPr>
              <a:t>Específico e intensivo: 2 años, 80 pacientes.</a:t>
            </a:r>
          </a:p>
          <a:p>
            <a:r>
              <a:rPr lang="es-ES" dirty="0" smtClean="0">
                <a:latin typeface="Calibri Light" panose="020F0302020204030204" pitchFamily="34" charset="0"/>
              </a:rPr>
              <a:t>♂ 2 : 1 ♀</a:t>
            </a:r>
          </a:p>
          <a:p>
            <a:r>
              <a:rPr lang="es-ES" dirty="0" smtClean="0">
                <a:latin typeface="Calibri Light" panose="020F0302020204030204" pitchFamily="34" charset="0"/>
              </a:rPr>
              <a:t>Edades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Diagnósticos principales: </a:t>
            </a:r>
          </a:p>
          <a:p>
            <a:pPr lvl="1"/>
            <a:r>
              <a:rPr lang="es-ES" sz="1600" dirty="0" smtClean="0">
                <a:latin typeface="Calibri Light" panose="020F0302020204030204" pitchFamily="34" charset="0"/>
              </a:rPr>
              <a:t>Trastornos de adaptación (F43)</a:t>
            </a:r>
          </a:p>
          <a:p>
            <a:pPr lvl="1"/>
            <a:r>
              <a:rPr lang="es-ES" sz="1600" dirty="0" smtClean="0">
                <a:latin typeface="Calibri Light" panose="020F0302020204030204" pitchFamily="34" charset="0"/>
              </a:rPr>
              <a:t>Trastornos de la vinculación (F94)</a:t>
            </a:r>
          </a:p>
          <a:p>
            <a:pPr lvl="1"/>
            <a:r>
              <a:rPr lang="es-ES" sz="1600" dirty="0" smtClean="0">
                <a:latin typeface="Calibri Light" panose="020F0302020204030204" pitchFamily="34" charset="0"/>
              </a:rPr>
              <a:t>Trastornos generalizados del desarrollo (F84) y Trastornos del desarrollo psicológico (F89)</a:t>
            </a:r>
          </a:p>
          <a:p>
            <a:pPr lvl="1"/>
            <a:r>
              <a:rPr lang="es-ES" sz="1600" dirty="0" smtClean="0">
                <a:latin typeface="Calibri Light" panose="020F0302020204030204" pitchFamily="34" charset="0"/>
              </a:rPr>
              <a:t>Trastornos de las emociones  (F93.9, F98)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896600" y="236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950546226"/>
              </p:ext>
            </p:extLst>
          </p:nvPr>
        </p:nvGraphicFramePr>
        <p:xfrm>
          <a:off x="2362200" y="21336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75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7641" y="1021208"/>
            <a:ext cx="9603275" cy="104923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Trabajo en red: construcción </a:t>
            </a:r>
            <a:r>
              <a:rPr lang="es-ES" dirty="0" smtClean="0">
                <a:latin typeface="Calibri Light" panose="020F0302020204030204" pitchFamily="34" charset="0"/>
              </a:rPr>
              <a:t>del caso </a:t>
            </a:r>
            <a:endParaRPr lang="es-ES" dirty="0">
              <a:latin typeface="Calibri Light" panose="020F03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45" y="3048000"/>
            <a:ext cx="2212155" cy="12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5" y="4095659"/>
            <a:ext cx="2971799" cy="15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Ver las imágenes de or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46" y="2490506"/>
            <a:ext cx="459554" cy="4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Ver las imágenes de ori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46" y="4457489"/>
            <a:ext cx="1449112" cy="14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esultado de imagen de casa  dibuj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5" y="2073933"/>
            <a:ext cx="2827136" cy="18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Ver las imágenes de ori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46" y="1920039"/>
            <a:ext cx="611954" cy="4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360556" y="3018441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 Light" panose="020F0302020204030204" pitchFamily="34" charset="0"/>
              </a:rPr>
              <a:t>Centro formativo: </a:t>
            </a:r>
          </a:p>
          <a:p>
            <a:r>
              <a:rPr lang="es-ES" sz="1200" dirty="0" err="1" smtClean="0">
                <a:latin typeface="Calibri Light" panose="020F0302020204030204" pitchFamily="34" charset="0"/>
              </a:rPr>
              <a:t>Berritzegune</a:t>
            </a:r>
            <a:endParaRPr lang="es-ES" sz="1200" dirty="0" smtClean="0">
              <a:latin typeface="Calibri Light" panose="020F0302020204030204" pitchFamily="34" charset="0"/>
            </a:endParaRPr>
          </a:p>
          <a:p>
            <a:r>
              <a:rPr lang="es-ES" sz="1200" dirty="0" smtClean="0">
                <a:latin typeface="Calibri Light" panose="020F0302020204030204" pitchFamily="34" charset="0"/>
              </a:rPr>
              <a:t>Consultor del centro</a:t>
            </a:r>
          </a:p>
          <a:p>
            <a:r>
              <a:rPr lang="es-ES" sz="1200" dirty="0" smtClean="0">
                <a:latin typeface="Calibri Light" panose="020F0302020204030204" pitchFamily="34" charset="0"/>
              </a:rPr>
              <a:t>PT </a:t>
            </a:r>
          </a:p>
          <a:p>
            <a:r>
              <a:rPr lang="es-ES" sz="1200" dirty="0" smtClean="0">
                <a:latin typeface="Calibri Light" panose="020F0302020204030204" pitchFamily="34" charset="0"/>
              </a:rPr>
              <a:t>Tutor</a:t>
            </a:r>
            <a:endParaRPr lang="es-ES" sz="1200" dirty="0">
              <a:latin typeface="Calibri Light" panose="020F03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39049" y="2050211"/>
            <a:ext cx="2590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 Light" panose="020F0302020204030204" pitchFamily="34" charset="0"/>
              </a:rPr>
              <a:t>Hogares:</a:t>
            </a:r>
          </a:p>
          <a:p>
            <a:r>
              <a:rPr lang="es-ES" sz="900" dirty="0" smtClean="0">
                <a:latin typeface="Calibri Light" panose="020F0302020204030204" pitchFamily="34" charset="0"/>
              </a:rPr>
              <a:t>PROGRAMA BÁSICO GENERAL</a:t>
            </a:r>
          </a:p>
          <a:p>
            <a:r>
              <a:rPr lang="es-ES" sz="900" dirty="0" smtClean="0">
                <a:latin typeface="Calibri Light" panose="020F0302020204030204" pitchFamily="34" charset="0"/>
              </a:rPr>
              <a:t>PROGRAMA ESPECIALIZADO DE ATENCION A ADOLESCENTES</a:t>
            </a:r>
          </a:p>
          <a:p>
            <a:r>
              <a:rPr lang="es-ES" sz="900" dirty="0" smtClean="0">
                <a:latin typeface="Calibri Light" panose="020F0302020204030204" pitchFamily="34" charset="0"/>
              </a:rPr>
              <a:t>PROGRAMA DE PREPARACION A LA EMANCIPACION</a:t>
            </a:r>
          </a:p>
          <a:p>
            <a:endParaRPr lang="es-ES" sz="900" dirty="0" smtClean="0">
              <a:latin typeface="Calibri Light" panose="020F0302020204030204" pitchFamily="34" charset="0"/>
            </a:endParaRPr>
          </a:p>
          <a:p>
            <a:r>
              <a:rPr lang="es-ES" sz="1200" dirty="0" smtClean="0">
                <a:latin typeface="Calibri Light" panose="020F0302020204030204" pitchFamily="34" charset="0"/>
              </a:rPr>
              <a:t>Dirección del centro</a:t>
            </a:r>
          </a:p>
          <a:p>
            <a:r>
              <a:rPr lang="es-ES" sz="1200" dirty="0" smtClean="0">
                <a:latin typeface="Calibri Light" panose="020F0302020204030204" pitchFamily="34" charset="0"/>
              </a:rPr>
              <a:t>Tutores de referencia</a:t>
            </a:r>
          </a:p>
          <a:p>
            <a:r>
              <a:rPr lang="es-ES" sz="1200" dirty="0" smtClean="0">
                <a:latin typeface="Calibri Light" panose="020F0302020204030204" pitchFamily="34" charset="0"/>
              </a:rPr>
              <a:t>Educadores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94316" y="264228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alibri Light" panose="020F0302020204030204" pitchFamily="34" charset="0"/>
              </a:rPr>
              <a:t>Medidas judiciales</a:t>
            </a:r>
            <a:endParaRPr lang="es-ES" sz="1400" dirty="0">
              <a:latin typeface="Calibri Light" panose="020F03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05200" y="4095659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 Light" panose="020F0302020204030204" pitchFamily="34" charset="0"/>
              </a:rPr>
              <a:t>Familia:</a:t>
            </a:r>
          </a:p>
          <a:p>
            <a:r>
              <a:rPr lang="es-ES" sz="1200" dirty="0" smtClean="0">
                <a:latin typeface="Calibri Light" panose="020F0302020204030204" pitchFamily="34" charset="0"/>
              </a:rPr>
              <a:t>Tutores legales</a:t>
            </a:r>
          </a:p>
          <a:p>
            <a:r>
              <a:rPr lang="es-ES" sz="1200" dirty="0" smtClean="0">
                <a:latin typeface="Calibri Light" panose="020F0302020204030204" pitchFamily="34" charset="0"/>
              </a:rPr>
              <a:t>Familiares de referencia para el menor</a:t>
            </a:r>
          </a:p>
          <a:p>
            <a:r>
              <a:rPr lang="es-ES" sz="1200" dirty="0" smtClean="0">
                <a:latin typeface="Calibri Light" panose="020F0302020204030204" pitchFamily="34" charset="0"/>
              </a:rPr>
              <a:t>Familiares disponibles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532516" y="4343400"/>
            <a:ext cx="2438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 Light" panose="020F0302020204030204" pitchFamily="34" charset="0"/>
              </a:rPr>
              <a:t>Otra atención clínica</a:t>
            </a:r>
            <a:r>
              <a:rPr lang="es-ES" sz="1400" dirty="0" smtClean="0">
                <a:latin typeface="Calibri Light" panose="020F0302020204030204" pitchFamily="34" charset="0"/>
              </a:rPr>
              <a:t>:</a:t>
            </a:r>
          </a:p>
          <a:p>
            <a:r>
              <a:rPr lang="es-ES" sz="1100" dirty="0" smtClean="0">
                <a:latin typeface="Calibri Light" panose="020F0302020204030204" pitchFamily="34" charset="0"/>
              </a:rPr>
              <a:t>CSMNA (</a:t>
            </a:r>
            <a:r>
              <a:rPr lang="es-ES" sz="1100" dirty="0" err="1" smtClean="0">
                <a:latin typeface="Calibri Light" panose="020F0302020204030204" pitchFamily="34" charset="0"/>
              </a:rPr>
              <a:t>derivante</a:t>
            </a:r>
            <a:r>
              <a:rPr lang="es-ES" sz="1100" dirty="0" smtClean="0">
                <a:latin typeface="Calibri Light" panose="020F0302020204030204" pitchFamily="34" charset="0"/>
              </a:rPr>
              <a:t> y receptor)</a:t>
            </a:r>
          </a:p>
          <a:p>
            <a:r>
              <a:rPr lang="es-ES" sz="1100" dirty="0" err="1" smtClean="0">
                <a:latin typeface="Calibri Light" panose="020F0302020204030204" pitchFamily="34" charset="0"/>
              </a:rPr>
              <a:t>Bizgarri</a:t>
            </a:r>
            <a:r>
              <a:rPr lang="es-ES" sz="1100" dirty="0" smtClean="0">
                <a:latin typeface="Calibri Light" panose="020F0302020204030204" pitchFamily="34" charset="0"/>
              </a:rPr>
              <a:t>		</a:t>
            </a:r>
            <a:endParaRPr lang="es-ES" sz="1100" dirty="0" smtClean="0">
              <a:latin typeface="Calibri Light" panose="020F0302020204030204" pitchFamily="34" charset="0"/>
            </a:endParaRPr>
          </a:p>
          <a:p>
            <a:r>
              <a:rPr lang="es-ES" sz="1100" dirty="0" err="1" smtClean="0">
                <a:latin typeface="Calibri Light" panose="020F0302020204030204" pitchFamily="34" charset="0"/>
              </a:rPr>
              <a:t>Agintzari</a:t>
            </a:r>
            <a:endParaRPr lang="es-ES" sz="1100" dirty="0" smtClean="0">
              <a:latin typeface="Calibri Light" panose="020F0302020204030204" pitchFamily="34" charset="0"/>
            </a:endParaRPr>
          </a:p>
          <a:p>
            <a:r>
              <a:rPr lang="es-ES" sz="1100" dirty="0" err="1" smtClean="0">
                <a:latin typeface="Calibri Light" panose="020F0302020204030204" pitchFamily="34" charset="0"/>
              </a:rPr>
              <a:t>Berriztu</a:t>
            </a:r>
            <a:endParaRPr lang="es-ES" sz="1100" dirty="0" smtClean="0">
              <a:latin typeface="Calibri Light" panose="020F0302020204030204" pitchFamily="34" charset="0"/>
            </a:endParaRPr>
          </a:p>
          <a:p>
            <a:r>
              <a:rPr lang="es-ES" sz="1100" dirty="0" err="1" smtClean="0">
                <a:latin typeface="Calibri Light" panose="020F0302020204030204" pitchFamily="34" charset="0"/>
              </a:rPr>
              <a:t>Lagungo</a:t>
            </a:r>
            <a:endParaRPr lang="es-ES" sz="1100" dirty="0" smtClean="0">
              <a:latin typeface="Calibri Light" panose="020F0302020204030204" pitchFamily="34" charset="0"/>
            </a:endParaRPr>
          </a:p>
          <a:p>
            <a:r>
              <a:rPr lang="es-ES" sz="1100" dirty="0" err="1" smtClean="0">
                <a:latin typeface="Calibri Light" panose="020F0302020204030204" pitchFamily="34" charset="0"/>
              </a:rPr>
              <a:t>Osatuz</a:t>
            </a:r>
            <a:endParaRPr lang="es-ES" sz="1100" dirty="0" smtClean="0">
              <a:latin typeface="Calibri Light" panose="020F0302020204030204" pitchFamily="34" charset="0"/>
            </a:endParaRPr>
          </a:p>
          <a:p>
            <a:r>
              <a:rPr lang="es-ES" sz="1100" dirty="0" err="1" smtClean="0">
                <a:latin typeface="Calibri Light" panose="020F0302020204030204" pitchFamily="34" charset="0"/>
              </a:rPr>
              <a:t>Etorkintza</a:t>
            </a:r>
            <a:endParaRPr lang="es-ES" sz="1100" dirty="0" smtClean="0">
              <a:latin typeface="Calibri Light" panose="020F0302020204030204" pitchFamily="34" charset="0"/>
            </a:endParaRPr>
          </a:p>
          <a:p>
            <a:r>
              <a:rPr lang="es-ES" sz="1200" dirty="0">
                <a:latin typeface="Calibri Light" panose="020F0302020204030204" pitchFamily="34" charset="0"/>
              </a:rPr>
              <a:t>Privada</a:t>
            </a:r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94316" y="2070443"/>
            <a:ext cx="206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alibri Light" panose="020F0302020204030204" pitchFamily="34" charset="0"/>
              </a:rPr>
              <a:t>Servicio de Infancia</a:t>
            </a:r>
            <a:endParaRPr lang="es-ES" sz="1400" dirty="0">
              <a:latin typeface="Calibri Light" panose="020F0302020204030204" pitchFamily="34" charset="0"/>
            </a:endParaRPr>
          </a:p>
        </p:txBody>
      </p:sp>
      <p:sp>
        <p:nvSpPr>
          <p:cNvPr id="19" name="2 Marcador de contenido"/>
          <p:cNvSpPr>
            <a:spLocks noGrp="1"/>
          </p:cNvSpPr>
          <p:nvPr>
            <p:ph idx="1"/>
          </p:nvPr>
        </p:nvSpPr>
        <p:spPr>
          <a:xfrm>
            <a:off x="9829800" y="228600"/>
            <a:ext cx="2018644" cy="1371600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Clr>
                <a:srgbClr val="B71E42"/>
              </a:buClr>
              <a:buNone/>
            </a:pPr>
            <a:r>
              <a:rPr lang="es-ES" sz="12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OBJETIVOS</a:t>
            </a:r>
          </a:p>
          <a:p>
            <a:pPr lvl="1">
              <a:buClr>
                <a:srgbClr val="B71E42"/>
              </a:buClr>
              <a:buFont typeface="Courier New" panose="02070309020205020404" pitchFamily="49" charset="0"/>
              <a:buChar char="o"/>
            </a:pPr>
            <a:r>
              <a:rPr lang="es-ES" sz="105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Sostener</a:t>
            </a:r>
            <a:endParaRPr lang="es-ES" sz="105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1">
              <a:buClr>
                <a:srgbClr val="B71E42"/>
              </a:buClr>
              <a:buFont typeface="Courier New" panose="02070309020205020404" pitchFamily="49" charset="0"/>
              <a:buChar char="o"/>
            </a:pPr>
            <a:r>
              <a:rPr lang="es-ES" sz="1050" dirty="0">
                <a:solidFill>
                  <a:prstClr val="black"/>
                </a:solidFill>
                <a:latin typeface="Calibri Light" panose="020F0302020204030204" pitchFamily="34" charset="0"/>
              </a:rPr>
              <a:t>Reparar</a:t>
            </a:r>
          </a:p>
          <a:p>
            <a:pPr lvl="1">
              <a:buClr>
                <a:srgbClr val="B71E42"/>
              </a:buClr>
              <a:buFont typeface="Courier New" panose="02070309020205020404" pitchFamily="49" charset="0"/>
              <a:buChar char="o"/>
            </a:pPr>
            <a:r>
              <a:rPr lang="es-ES" sz="1050" dirty="0">
                <a:solidFill>
                  <a:prstClr val="black"/>
                </a:solidFill>
                <a:latin typeface="Calibri Light" panose="020F0302020204030204" pitchFamily="34" charset="0"/>
              </a:rPr>
              <a:t>Integrar</a:t>
            </a:r>
          </a:p>
        </p:txBody>
      </p:sp>
    </p:spTree>
    <p:extLst>
      <p:ext uri="{BB962C8B-B14F-4D97-AF65-F5344CB8AC3E}">
        <p14:creationId xmlns:p14="http://schemas.microsoft.com/office/powerpoint/2010/main" val="32485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 Light" panose="020F0302020204030204" pitchFamily="34" charset="0"/>
              </a:rPr>
              <a:t>Reflexiones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alibri Light" panose="020F0302020204030204" pitchFamily="34" charset="0"/>
              </a:rPr>
              <a:t>Construcción de </a:t>
            </a:r>
            <a:r>
              <a:rPr lang="es-ES" dirty="0" smtClean="0">
                <a:latin typeface="Calibri Light" panose="020F0302020204030204" pitchFamily="34" charset="0"/>
              </a:rPr>
              <a:t>caso: transversal + longitudinal</a:t>
            </a:r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Emergentes vs plan de tratamiento</a:t>
            </a:r>
          </a:p>
          <a:p>
            <a:r>
              <a:rPr lang="es-ES" dirty="0" smtClean="0">
                <a:latin typeface="Calibri Light" panose="020F0302020204030204" pitchFamily="34" charset="0"/>
              </a:rPr>
              <a:t>Cultura y contexto de cada institución</a:t>
            </a:r>
          </a:p>
          <a:p>
            <a:r>
              <a:rPr lang="es-ES" dirty="0" smtClean="0">
                <a:latin typeface="Calibri Light" panose="020F0302020204030204" pitchFamily="34" charset="0"/>
              </a:rPr>
              <a:t>Reflexión dentro del equipo</a:t>
            </a:r>
          </a:p>
          <a:p>
            <a:r>
              <a:rPr lang="es-ES" dirty="0" smtClean="0">
                <a:latin typeface="Calibri Light" panose="020F0302020204030204" pitchFamily="34" charset="0"/>
              </a:rPr>
              <a:t>Limitaciones: gravedad, limites de la realidad, revivir el abandono</a:t>
            </a:r>
          </a:p>
          <a:p>
            <a:endParaRPr lang="es-E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 Light" panose="020F0302020204030204" pitchFamily="34" charset="0"/>
              </a:rPr>
              <a:t>ESKERRIK ASKO</a:t>
            </a:r>
            <a:br>
              <a:rPr lang="es-ES" dirty="0" smtClean="0">
                <a:latin typeface="Calibri Light" panose="020F0302020204030204" pitchFamily="34" charset="0"/>
              </a:rPr>
            </a:br>
            <a:r>
              <a:rPr lang="es-ES" dirty="0" smtClean="0">
                <a:latin typeface="Calibri Light" panose="020F0302020204030204" pitchFamily="34" charset="0"/>
              </a:rPr>
              <a:t>MUCHAS GRACIAS</a:t>
            </a:r>
            <a:endParaRPr lang="es-ES" dirty="0">
              <a:latin typeface="Calibri Light" panose="020F0302020204030204" pitchFamily="34" charset="0"/>
            </a:endParaRPr>
          </a:p>
        </p:txBody>
      </p:sp>
      <p:pic>
        <p:nvPicPr>
          <p:cNvPr id="3074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03186"/>
            <a:ext cx="4495800" cy="39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191</Words>
  <Application>Microsoft Office PowerPoint</Application>
  <PresentationFormat>Personalizado</PresentationFormat>
  <Paragraphs>60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Galería</vt:lpstr>
      <vt:lpstr>ADIN TXIKIKOAK:  Una experiencia de trabajo en red</vt:lpstr>
      <vt:lpstr>El programa : PERFILES</vt:lpstr>
      <vt:lpstr>Trabajo en red: construcción del caso </vt:lpstr>
      <vt:lpstr>Reflexiones</vt:lpstr>
      <vt:lpstr>ESKERRIK ASKO 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desconocido</dc:creator>
  <cp:lastModifiedBy>MARIA GARCIA FERNANDEZ</cp:lastModifiedBy>
  <cp:revision>28</cp:revision>
  <dcterms:created xsi:type="dcterms:W3CDTF">2019-05-19T10:57:25Z</dcterms:created>
  <dcterms:modified xsi:type="dcterms:W3CDTF">2019-05-21T06:28:09Z</dcterms:modified>
</cp:coreProperties>
</file>