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BCECB6-D69F-4DC6-8788-13C218CC2642}" type="datetimeFigureOut">
              <a:rPr lang="es-ES" smtClean="0"/>
              <a:t>27/11/2017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5E291B-5F38-4ACE-B02C-F485DF06CD0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GRUPO PILOTO PEERS DE HABILIDADES SOCIALES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 smtClean="0"/>
              <a:t>Jornadas aprendiendo juntos 2017. </a:t>
            </a:r>
            <a:r>
              <a:rPr lang="es-ES" dirty="0" err="1" smtClean="0"/>
              <a:t>rsmb</a:t>
            </a:r>
            <a:r>
              <a:rPr lang="es-ES" dirty="0" smtClean="0"/>
              <a:t>.</a:t>
            </a:r>
          </a:p>
          <a:p>
            <a:r>
              <a:rPr lang="es-ES" dirty="0" smtClean="0"/>
              <a:t>Maite </a:t>
            </a:r>
            <a:r>
              <a:rPr lang="es-ES" dirty="0" err="1" smtClean="0"/>
              <a:t>ramírez</a:t>
            </a:r>
            <a:r>
              <a:rPr lang="es-ES" dirty="0"/>
              <a:t>-</a:t>
            </a:r>
            <a:r>
              <a:rPr lang="es-ES" dirty="0" smtClean="0"/>
              <a:t>CSMNA INTERIOR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94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s-ES" sz="2400" dirty="0" smtClean="0"/>
              <a:t>PEERS: </a:t>
            </a:r>
            <a:r>
              <a:rPr lang="es-ES" sz="2400" b="0" dirty="0" smtClean="0"/>
              <a:t>siglas de Programa de </a:t>
            </a:r>
            <a:r>
              <a:rPr lang="es-ES" sz="2400" b="0" dirty="0" err="1" smtClean="0"/>
              <a:t>Eduación</a:t>
            </a:r>
            <a:r>
              <a:rPr lang="es-ES" sz="2400" b="0" dirty="0" smtClean="0"/>
              <a:t> y Enriquecimiento de las Relaciones Sociales. </a:t>
            </a:r>
            <a:r>
              <a:rPr lang="es-ES" sz="2400" b="0" i="1" dirty="0" err="1" smtClean="0"/>
              <a:t>Peers</a:t>
            </a:r>
            <a:r>
              <a:rPr lang="es-ES" sz="2400" b="0" dirty="0" smtClean="0"/>
              <a:t> en inglés significa colegas.</a:t>
            </a:r>
          </a:p>
          <a:p>
            <a:pPr>
              <a:buFont typeface="Courier New" pitchFamily="49" charset="0"/>
              <a:buChar char="o"/>
            </a:pPr>
            <a:endParaRPr lang="es-ES" sz="2400" b="0" dirty="0" smtClean="0"/>
          </a:p>
          <a:p>
            <a:pPr>
              <a:buFont typeface="Courier New" pitchFamily="49" charset="0"/>
              <a:buChar char="o"/>
            </a:pPr>
            <a:r>
              <a:rPr lang="es-ES" sz="2400" dirty="0" smtClean="0"/>
              <a:t>DOS PARTES:</a:t>
            </a:r>
            <a:endParaRPr lang="es-ES" sz="2400" dirty="0"/>
          </a:p>
          <a:p>
            <a:pPr lvl="2">
              <a:buFont typeface="Courier New" pitchFamily="49" charset="0"/>
              <a:buChar char="o"/>
            </a:pPr>
            <a:r>
              <a:rPr lang="es-ES" sz="2400" dirty="0" smtClean="0"/>
              <a:t>Grupo clínico</a:t>
            </a:r>
            <a:endParaRPr lang="es-ES" sz="2400" dirty="0" smtClean="0"/>
          </a:p>
          <a:p>
            <a:pPr lvl="2">
              <a:buFont typeface="Courier New" pitchFamily="49" charset="0"/>
              <a:buChar char="o"/>
            </a:pPr>
            <a:r>
              <a:rPr lang="es-ES" sz="2400" dirty="0" smtClean="0"/>
              <a:t>Proyecto de investigación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732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911112"/>
          </a:xfrm>
        </p:spPr>
        <p:txBody>
          <a:bodyPr/>
          <a:lstStyle/>
          <a:p>
            <a:r>
              <a:rPr lang="es-ES" sz="2400" dirty="0" smtClean="0"/>
              <a:t>JUSTIFICACIÓN: </a:t>
            </a:r>
            <a:r>
              <a:rPr lang="es-ES" sz="2400" cap="none" dirty="0" smtClean="0"/>
              <a:t>Programa con eficacia demostradas en EEUU para abordar los problemas </a:t>
            </a:r>
            <a:r>
              <a:rPr lang="es-ES" sz="2400" cap="none" dirty="0" smtClean="0"/>
              <a:t>en las relaciones sociales de los adolescentes con Trastornos del Espectro Autista</a:t>
            </a:r>
            <a:endParaRPr lang="es-ES" sz="2400" cap="non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2060848"/>
            <a:ext cx="7520940" cy="3456384"/>
          </a:xfrm>
        </p:spPr>
        <p:txBody>
          <a:bodyPr>
            <a:noAutofit/>
          </a:bodyPr>
          <a:lstStyle/>
          <a:p>
            <a:pPr lvl="1"/>
            <a:r>
              <a:rPr lang="es-ES" sz="2400" dirty="0" smtClean="0"/>
              <a:t>SÍNTOMAS: </a:t>
            </a:r>
          </a:p>
          <a:p>
            <a:pPr lvl="2"/>
            <a:r>
              <a:rPr lang="es-ES" sz="2400" dirty="0" smtClean="0"/>
              <a:t>Déficits de lenguaje verbal y no verbal</a:t>
            </a:r>
            <a:endParaRPr lang="es-ES" sz="2400" dirty="0"/>
          </a:p>
          <a:p>
            <a:pPr lvl="2"/>
            <a:r>
              <a:rPr lang="es-ES" sz="2400" dirty="0" smtClean="0"/>
              <a:t>Dificultad para desarrollar, mantener y comprender las relaciones sociales</a:t>
            </a:r>
          </a:p>
          <a:p>
            <a:pPr lvl="2"/>
            <a:r>
              <a:rPr lang="es-ES" sz="2400" dirty="0" smtClean="0"/>
              <a:t>Intereses restringidos</a:t>
            </a:r>
            <a:endParaRPr lang="es-ES" sz="2400" dirty="0"/>
          </a:p>
          <a:p>
            <a:pPr lvl="1"/>
            <a:r>
              <a:rPr lang="es-ES" sz="2400" dirty="0"/>
              <a:t>RESULTADO: </a:t>
            </a:r>
            <a:r>
              <a:rPr lang="es-ES" sz="2400" dirty="0" smtClean="0"/>
              <a:t>menos relaciones sociales, más experiencias de rechazo, aislamiento.</a:t>
            </a:r>
          </a:p>
        </p:txBody>
      </p:sp>
    </p:spTree>
    <p:extLst>
      <p:ext uri="{BB962C8B-B14F-4D97-AF65-F5344CB8AC3E}">
        <p14:creationId xmlns:p14="http://schemas.microsoft.com/office/powerpoint/2010/main" val="3637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 PROYECTO DE INVESTIGACIÓN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24744"/>
            <a:ext cx="7520940" cy="3555733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s-ES" sz="2400" b="0" dirty="0" smtClean="0"/>
              <a:t>MUESTRA: PACIENTES DEL CSMNA CON DIFICULTADES EN LAS RELACIONES </a:t>
            </a:r>
            <a:r>
              <a:rPr lang="es-ES" sz="2400" b="0" dirty="0" smtClean="0"/>
              <a:t>SOCIALES (TEST AQ ≥ 26)</a:t>
            </a:r>
            <a:endParaRPr lang="es-ES" sz="2400" b="0" dirty="0" smtClean="0"/>
          </a:p>
          <a:p>
            <a:pPr>
              <a:buFont typeface="Courier New" pitchFamily="49" charset="0"/>
              <a:buChar char="o"/>
            </a:pPr>
            <a:r>
              <a:rPr lang="es-ES" sz="2400" b="0" dirty="0" smtClean="0"/>
              <a:t>DISEÑO CUASI-EXPERIMENTAL (antes-después)</a:t>
            </a:r>
            <a:endParaRPr lang="es-ES" sz="2400" b="0" dirty="0"/>
          </a:p>
          <a:p>
            <a:pPr>
              <a:buFont typeface="Courier New" pitchFamily="49" charset="0"/>
              <a:buChar char="o"/>
            </a:pPr>
            <a:r>
              <a:rPr lang="es-ES" sz="2400" b="0" dirty="0" smtClean="0"/>
              <a:t>OBJETIVOS:</a:t>
            </a:r>
          </a:p>
          <a:p>
            <a:pPr lvl="2">
              <a:buFont typeface="Courier New" pitchFamily="49" charset="0"/>
              <a:buChar char="o"/>
            </a:pPr>
            <a:r>
              <a:rPr lang="es-ES" sz="2400" dirty="0" smtClean="0"/>
              <a:t>GENERAL: probar la efectividad del grupo PEERS en adolescentes con TEA</a:t>
            </a:r>
          </a:p>
          <a:p>
            <a:pPr lvl="2">
              <a:buFont typeface="Courier New" pitchFamily="49" charset="0"/>
              <a:buChar char="o"/>
            </a:pPr>
            <a:r>
              <a:rPr lang="es-ES" sz="2400" b="0" dirty="0" smtClean="0"/>
              <a:t>ESPECÍFICOS: </a:t>
            </a:r>
            <a:r>
              <a:rPr lang="es-ES" sz="2400" dirty="0" smtClean="0"/>
              <a:t>demostrar aumento de</a:t>
            </a:r>
            <a:r>
              <a:rPr lang="es-ES" sz="2400" dirty="0"/>
              <a:t> </a:t>
            </a:r>
            <a:r>
              <a:rPr lang="es-ES" sz="2400" b="0" dirty="0" smtClean="0"/>
              <a:t>encuentros </a:t>
            </a:r>
            <a:r>
              <a:rPr lang="es-ES" sz="2400" b="0" dirty="0" smtClean="0"/>
              <a:t>sociales, menor ansiedad social, mayor empatía y autoestima, mejores habilidades sociales.</a:t>
            </a:r>
          </a:p>
        </p:txBody>
      </p:sp>
    </p:spTree>
    <p:extLst>
      <p:ext uri="{BB962C8B-B14F-4D97-AF65-F5344CB8AC3E}">
        <p14:creationId xmlns:p14="http://schemas.microsoft.com/office/powerpoint/2010/main" val="3743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SESIONES DEL GRUPO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GRUPO DE ADOLESCENTES (90 MIN):</a:t>
            </a:r>
          </a:p>
          <a:p>
            <a:pPr lvl="1"/>
            <a:r>
              <a:rPr lang="es-ES" sz="2400" dirty="0" smtClean="0"/>
              <a:t>INTRODUCCIÓN</a:t>
            </a:r>
          </a:p>
          <a:p>
            <a:pPr lvl="1"/>
            <a:r>
              <a:rPr lang="es-ES" sz="2400" dirty="0" smtClean="0"/>
              <a:t>REVISIÓN DE TAREAS</a:t>
            </a:r>
          </a:p>
          <a:p>
            <a:pPr lvl="1"/>
            <a:r>
              <a:rPr lang="es-ES" sz="2400" dirty="0" smtClean="0"/>
              <a:t>LECCIÓN DIDÁCTICA</a:t>
            </a:r>
          </a:p>
          <a:p>
            <a:pPr lvl="1"/>
            <a:r>
              <a:rPr lang="es-ES" sz="2400" dirty="0" smtClean="0"/>
              <a:t>ENSAYO DE CONDUCTA</a:t>
            </a:r>
          </a:p>
          <a:p>
            <a:pPr lvl="1"/>
            <a:r>
              <a:rPr lang="es-ES" sz="2400" dirty="0" smtClean="0"/>
              <a:t>TAREAS PARA CASA</a:t>
            </a:r>
          </a:p>
          <a:p>
            <a:pPr lvl="1"/>
            <a:r>
              <a:rPr lang="es-ES" sz="2400" dirty="0" smtClean="0"/>
              <a:t>REUNIFICACIÓN</a:t>
            </a:r>
          </a:p>
          <a:p>
            <a:r>
              <a:rPr lang="es-ES" sz="2400" dirty="0" smtClean="0"/>
              <a:t>GRUPO DE PADRES PARALELO (90 MIN)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750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680520"/>
          </a:xfrm>
        </p:spPr>
        <p:txBody>
          <a:bodyPr>
            <a:noAutofit/>
          </a:bodyPr>
          <a:lstStyle/>
          <a:p>
            <a:r>
              <a:rPr lang="es-ES" sz="2400" dirty="0" smtClean="0"/>
              <a:t>ENSAYOS DE CONDUCTA</a:t>
            </a:r>
            <a:r>
              <a:rPr lang="es-ES" sz="2400" dirty="0" smtClean="0"/>
              <a:t>: componentes:</a:t>
            </a:r>
            <a:endParaRPr lang="es-ES" sz="2400" dirty="0"/>
          </a:p>
          <a:p>
            <a:r>
              <a:rPr lang="es-ES" sz="2400" dirty="0" smtClean="0"/>
              <a:t>ELEMENTOS BÁSICOS DEL LENGUAJE NO VERBAL: </a:t>
            </a:r>
            <a:r>
              <a:rPr lang="es-ES" sz="2400" b="0" dirty="0" smtClean="0"/>
              <a:t>distancia, mirada, tono de voz</a:t>
            </a:r>
          </a:p>
          <a:p>
            <a:r>
              <a:rPr lang="es-ES" sz="2400" dirty="0" smtClean="0"/>
              <a:t>CÓMO MANTENER BUENAS CONVERSACIONES:</a:t>
            </a:r>
          </a:p>
          <a:p>
            <a:pPr lvl="1"/>
            <a:r>
              <a:rPr lang="es-ES" sz="2400" dirty="0" smtClean="0"/>
              <a:t>Cómo entrar y salir de una conversación y detectar el rechazo y la aceptación</a:t>
            </a:r>
          </a:p>
          <a:p>
            <a:pPr lvl="1"/>
            <a:r>
              <a:rPr lang="es-ES" sz="2400" dirty="0" smtClean="0"/>
              <a:t>Cómo mantener una actitud apropiada: no hacer burla, no criticar, no ser demasiado personal al principio, no interrogar sin compartir, dejar hablar, escuchar, buscar intereses comunes</a:t>
            </a:r>
          </a:p>
        </p:txBody>
      </p:sp>
    </p:spTree>
    <p:extLst>
      <p:ext uri="{BB962C8B-B14F-4D97-AF65-F5344CB8AC3E}">
        <p14:creationId xmlns:p14="http://schemas.microsoft.com/office/powerpoint/2010/main" val="28376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sesión </a:t>
            </a:r>
            <a:r>
              <a:rPr lang="es-ES" dirty="0" smtClean="0"/>
              <a:t>5ª: las </a:t>
            </a:r>
            <a:r>
              <a:rPr lang="es-ES" dirty="0"/>
              <a:t>bromas. Parte didáctica</a:t>
            </a:r>
            <a:r>
              <a:rPr lang="es-ES" dirty="0" smtClean="0"/>
              <a:t>: Instrucciones: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251520" y="1196752"/>
            <a:ext cx="3744416" cy="367240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/>
              <a:t>Ser serios la primera vez 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No repetir las bromas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Usar bromas apropiadas a la edad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Evitar bromas ofensivas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Evitar bromas privadas que no se entiendan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Evitar chistes </a:t>
            </a:r>
            <a:r>
              <a:rPr lang="es-ES" dirty="0" smtClean="0"/>
              <a:t>obscenos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067944" y="1124744"/>
            <a:ext cx="4896544" cy="388843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ES" dirty="0"/>
              <a:t>Elegir el momento adecuado</a:t>
            </a:r>
          </a:p>
          <a:p>
            <a:pPr>
              <a:buFont typeface="Arial" pitchFamily="34" charset="0"/>
              <a:buChar char="•"/>
            </a:pPr>
            <a:r>
              <a:rPr lang="es-ES" dirty="0"/>
              <a:t>Identificar si somos </a:t>
            </a:r>
            <a:r>
              <a:rPr lang="es-ES" dirty="0" smtClean="0"/>
              <a:t>mejores como </a:t>
            </a:r>
            <a:r>
              <a:rPr lang="es-ES" dirty="0"/>
              <a:t>emisores o como receptores de </a:t>
            </a:r>
            <a:r>
              <a:rPr lang="es-ES" dirty="0" smtClean="0"/>
              <a:t>bromas</a:t>
            </a: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/>
              <a:t>Observar las reacciones: </a:t>
            </a:r>
          </a:p>
          <a:p>
            <a:pPr lvl="3"/>
            <a:r>
              <a:rPr lang="es-ES" dirty="0"/>
              <a:t>no eres gracioso si: no se ríen, risa falsa, no entienden, te hacen burla a ti, se van, se molestan, lloran, se </a:t>
            </a:r>
            <a:r>
              <a:rPr lang="es-ES" dirty="0" smtClean="0"/>
              <a:t>sienten </a:t>
            </a:r>
            <a:r>
              <a:rPr lang="es-ES" dirty="0"/>
              <a:t>humillados…</a:t>
            </a:r>
          </a:p>
          <a:p>
            <a:pPr lvl="3"/>
            <a:r>
              <a:rPr lang="es-ES" dirty="0"/>
              <a:t> se </a:t>
            </a:r>
            <a:r>
              <a:rPr lang="es-ES" dirty="0" smtClean="0"/>
              <a:t>ríen, </a:t>
            </a:r>
            <a:r>
              <a:rPr lang="es-ES" dirty="0"/>
              <a:t>pero de </a:t>
            </a:r>
            <a:r>
              <a:rPr lang="es-ES" dirty="0" smtClean="0"/>
              <a:t>ti, </a:t>
            </a:r>
            <a:r>
              <a:rPr lang="es-ES" dirty="0"/>
              <a:t>si: giran los ojos, miran a otro y se ríen, se ríen antes de tiempo, se ríen después de una pausa….</a:t>
            </a:r>
          </a:p>
          <a:p>
            <a:r>
              <a:rPr lang="es-ES" dirty="0" smtClean="0"/>
              <a:t>VIDEO DE LA SESIÓN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192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688632" cy="372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1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</TotalTime>
  <Words>397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GRUPO PILOTO PEERS DE HABILIDADES SOCIALES</vt:lpstr>
      <vt:lpstr>Presentación de PowerPoint</vt:lpstr>
      <vt:lpstr>JUSTIFICACIÓN: Programa con eficacia demostradas en EEUU para abordar los problemas en las relaciones sociales de los adolescentes con Trastornos del Espectro Autista</vt:lpstr>
      <vt:lpstr>METODOLOGÍA PROYECTO DE INVESTIGACIÓN</vt:lpstr>
      <vt:lpstr>LAS SESIONES DEL GRUPO</vt:lpstr>
      <vt:lpstr>Presentación de PowerPoint</vt:lpstr>
      <vt:lpstr>Ejemplo sesión 5ª: las bromas. Parte didáctica: Instrucciones: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PILOTO PEERS DE HABILIDADES SOCIALES</dc:title>
  <dc:creator>MAITE RAMIREZ TRAPERO</dc:creator>
  <cp:lastModifiedBy>MAITE RAMIREZ TRAPERO</cp:lastModifiedBy>
  <cp:revision>28</cp:revision>
  <dcterms:created xsi:type="dcterms:W3CDTF">2017-10-11T12:23:41Z</dcterms:created>
  <dcterms:modified xsi:type="dcterms:W3CDTF">2017-11-27T08:35:08Z</dcterms:modified>
</cp:coreProperties>
</file>