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7DA8FD-7307-4CE5-B709-6896CD2B7435}" type="datetimeFigureOut">
              <a:rPr lang="es-ES" smtClean="0"/>
              <a:t>27/10/2017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2139DE-F0F9-4FA9-80CD-283B11264D17}" type="slidenum">
              <a:rPr lang="es-ES" smtClean="0"/>
              <a:t>‹Nº›</a:t>
            </a:fld>
            <a:endParaRPr lang="es-ES"/>
          </a:p>
        </p:txBody>
      </p:sp>
    </p:spTree>
    <p:extLst>
      <p:ext uri="{BB962C8B-B14F-4D97-AF65-F5344CB8AC3E}">
        <p14:creationId xmlns:p14="http://schemas.microsoft.com/office/powerpoint/2010/main" val="869681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DIBUJOS</a:t>
            </a:r>
            <a:r>
              <a:rPr lang="es-ES" baseline="0" dirty="0" smtClean="0"/>
              <a:t> REALIZADOS EN UNO DE LOS TALLERES DEL GRUPO.</a:t>
            </a:r>
            <a:endParaRPr lang="es-ES" dirty="0"/>
          </a:p>
        </p:txBody>
      </p:sp>
      <p:sp>
        <p:nvSpPr>
          <p:cNvPr id="4" name="3 Marcador de número de diapositiva"/>
          <p:cNvSpPr>
            <a:spLocks noGrp="1"/>
          </p:cNvSpPr>
          <p:nvPr>
            <p:ph type="sldNum" sz="quarter" idx="10"/>
          </p:nvPr>
        </p:nvSpPr>
        <p:spPr/>
        <p:txBody>
          <a:bodyPr/>
          <a:lstStyle/>
          <a:p>
            <a:fld id="{FF2139DE-F0F9-4FA9-80CD-283B11264D17}" type="slidenum">
              <a:rPr lang="es-ES" smtClean="0"/>
              <a:t>1</a:t>
            </a:fld>
            <a:endParaRPr lang="es-ES"/>
          </a:p>
        </p:txBody>
      </p:sp>
    </p:spTree>
    <p:extLst>
      <p:ext uri="{BB962C8B-B14F-4D97-AF65-F5344CB8AC3E}">
        <p14:creationId xmlns:p14="http://schemas.microsoft.com/office/powerpoint/2010/main" val="3549380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794E814-8586-4C88-8C96-39418D8067A3}" type="datetimeFigureOut">
              <a:rPr lang="es-ES" smtClean="0"/>
              <a:t>27/10/2017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DE89FCB-E137-446F-97EE-836DCD8E618A}" type="slidenum">
              <a:rPr lang="es-ES" smtClean="0"/>
              <a:t>‹Nº›</a:t>
            </a:fld>
            <a:endParaRPr lang="es-ES"/>
          </a:p>
        </p:txBody>
      </p:sp>
    </p:spTree>
    <p:extLst>
      <p:ext uri="{BB962C8B-B14F-4D97-AF65-F5344CB8AC3E}">
        <p14:creationId xmlns:p14="http://schemas.microsoft.com/office/powerpoint/2010/main" val="21074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794E814-8586-4C88-8C96-39418D8067A3}" type="datetimeFigureOut">
              <a:rPr lang="es-ES" smtClean="0"/>
              <a:t>27/10/2017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DE89FCB-E137-446F-97EE-836DCD8E618A}" type="slidenum">
              <a:rPr lang="es-ES" smtClean="0"/>
              <a:t>‹Nº›</a:t>
            </a:fld>
            <a:endParaRPr lang="es-ES"/>
          </a:p>
        </p:txBody>
      </p:sp>
    </p:spTree>
    <p:extLst>
      <p:ext uri="{BB962C8B-B14F-4D97-AF65-F5344CB8AC3E}">
        <p14:creationId xmlns:p14="http://schemas.microsoft.com/office/powerpoint/2010/main" val="1496384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794E814-8586-4C88-8C96-39418D8067A3}" type="datetimeFigureOut">
              <a:rPr lang="es-ES" smtClean="0"/>
              <a:t>27/10/2017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DE89FCB-E137-446F-97EE-836DCD8E618A}" type="slidenum">
              <a:rPr lang="es-ES" smtClean="0"/>
              <a:t>‹Nº›</a:t>
            </a:fld>
            <a:endParaRPr lang="es-ES"/>
          </a:p>
        </p:txBody>
      </p:sp>
    </p:spTree>
    <p:extLst>
      <p:ext uri="{BB962C8B-B14F-4D97-AF65-F5344CB8AC3E}">
        <p14:creationId xmlns:p14="http://schemas.microsoft.com/office/powerpoint/2010/main" val="759622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794E814-8586-4C88-8C96-39418D8067A3}" type="datetimeFigureOut">
              <a:rPr lang="es-ES" smtClean="0"/>
              <a:t>27/10/2017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DE89FCB-E137-446F-97EE-836DCD8E618A}" type="slidenum">
              <a:rPr lang="es-ES" smtClean="0"/>
              <a:t>‹Nº›</a:t>
            </a:fld>
            <a:endParaRPr lang="es-ES"/>
          </a:p>
        </p:txBody>
      </p:sp>
    </p:spTree>
    <p:extLst>
      <p:ext uri="{BB962C8B-B14F-4D97-AF65-F5344CB8AC3E}">
        <p14:creationId xmlns:p14="http://schemas.microsoft.com/office/powerpoint/2010/main" val="1658329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794E814-8586-4C88-8C96-39418D8067A3}" type="datetimeFigureOut">
              <a:rPr lang="es-ES" smtClean="0"/>
              <a:t>27/10/2017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DE89FCB-E137-446F-97EE-836DCD8E618A}" type="slidenum">
              <a:rPr lang="es-ES" smtClean="0"/>
              <a:t>‹Nº›</a:t>
            </a:fld>
            <a:endParaRPr lang="es-ES"/>
          </a:p>
        </p:txBody>
      </p:sp>
    </p:spTree>
    <p:extLst>
      <p:ext uri="{BB962C8B-B14F-4D97-AF65-F5344CB8AC3E}">
        <p14:creationId xmlns:p14="http://schemas.microsoft.com/office/powerpoint/2010/main" val="2652711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3794E814-8586-4C88-8C96-39418D8067A3}" type="datetimeFigureOut">
              <a:rPr lang="es-ES" smtClean="0"/>
              <a:t>27/10/2017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DE89FCB-E137-446F-97EE-836DCD8E618A}" type="slidenum">
              <a:rPr lang="es-ES" smtClean="0"/>
              <a:t>‹Nº›</a:t>
            </a:fld>
            <a:endParaRPr lang="es-ES"/>
          </a:p>
        </p:txBody>
      </p:sp>
    </p:spTree>
    <p:extLst>
      <p:ext uri="{BB962C8B-B14F-4D97-AF65-F5344CB8AC3E}">
        <p14:creationId xmlns:p14="http://schemas.microsoft.com/office/powerpoint/2010/main" val="3689109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3794E814-8586-4C88-8C96-39418D8067A3}" type="datetimeFigureOut">
              <a:rPr lang="es-ES" smtClean="0"/>
              <a:t>27/10/2017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DE89FCB-E137-446F-97EE-836DCD8E618A}" type="slidenum">
              <a:rPr lang="es-ES" smtClean="0"/>
              <a:t>‹Nº›</a:t>
            </a:fld>
            <a:endParaRPr lang="es-ES"/>
          </a:p>
        </p:txBody>
      </p:sp>
    </p:spTree>
    <p:extLst>
      <p:ext uri="{BB962C8B-B14F-4D97-AF65-F5344CB8AC3E}">
        <p14:creationId xmlns:p14="http://schemas.microsoft.com/office/powerpoint/2010/main" val="2346158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3794E814-8586-4C88-8C96-39418D8067A3}" type="datetimeFigureOut">
              <a:rPr lang="es-ES" smtClean="0"/>
              <a:t>27/10/2017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DE89FCB-E137-446F-97EE-836DCD8E618A}" type="slidenum">
              <a:rPr lang="es-ES" smtClean="0"/>
              <a:t>‹Nº›</a:t>
            </a:fld>
            <a:endParaRPr lang="es-ES"/>
          </a:p>
        </p:txBody>
      </p:sp>
    </p:spTree>
    <p:extLst>
      <p:ext uri="{BB962C8B-B14F-4D97-AF65-F5344CB8AC3E}">
        <p14:creationId xmlns:p14="http://schemas.microsoft.com/office/powerpoint/2010/main" val="139440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794E814-8586-4C88-8C96-39418D8067A3}" type="datetimeFigureOut">
              <a:rPr lang="es-ES" smtClean="0"/>
              <a:t>27/10/2017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DE89FCB-E137-446F-97EE-836DCD8E618A}" type="slidenum">
              <a:rPr lang="es-ES" smtClean="0"/>
              <a:t>‹Nº›</a:t>
            </a:fld>
            <a:endParaRPr lang="es-ES"/>
          </a:p>
        </p:txBody>
      </p:sp>
    </p:spTree>
    <p:extLst>
      <p:ext uri="{BB962C8B-B14F-4D97-AF65-F5344CB8AC3E}">
        <p14:creationId xmlns:p14="http://schemas.microsoft.com/office/powerpoint/2010/main" val="831786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794E814-8586-4C88-8C96-39418D8067A3}" type="datetimeFigureOut">
              <a:rPr lang="es-ES" smtClean="0"/>
              <a:t>27/10/2017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DE89FCB-E137-446F-97EE-836DCD8E618A}" type="slidenum">
              <a:rPr lang="es-ES" smtClean="0"/>
              <a:t>‹Nº›</a:t>
            </a:fld>
            <a:endParaRPr lang="es-ES"/>
          </a:p>
        </p:txBody>
      </p:sp>
    </p:spTree>
    <p:extLst>
      <p:ext uri="{BB962C8B-B14F-4D97-AF65-F5344CB8AC3E}">
        <p14:creationId xmlns:p14="http://schemas.microsoft.com/office/powerpoint/2010/main" val="1514190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794E814-8586-4C88-8C96-39418D8067A3}" type="datetimeFigureOut">
              <a:rPr lang="es-ES" smtClean="0"/>
              <a:t>27/10/2017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DE89FCB-E137-446F-97EE-836DCD8E618A}" type="slidenum">
              <a:rPr lang="es-ES" smtClean="0"/>
              <a:t>‹Nº›</a:t>
            </a:fld>
            <a:endParaRPr lang="es-ES"/>
          </a:p>
        </p:txBody>
      </p:sp>
    </p:spTree>
    <p:extLst>
      <p:ext uri="{BB962C8B-B14F-4D97-AF65-F5344CB8AC3E}">
        <p14:creationId xmlns:p14="http://schemas.microsoft.com/office/powerpoint/2010/main" val="404686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94E814-8586-4C88-8C96-39418D8067A3}" type="datetimeFigureOut">
              <a:rPr lang="es-ES" smtClean="0"/>
              <a:t>27/10/2017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89FCB-E137-446F-97EE-836DCD8E618A}" type="slidenum">
              <a:rPr lang="es-ES" smtClean="0"/>
              <a:t>‹Nº›</a:t>
            </a:fld>
            <a:endParaRPr lang="es-ES"/>
          </a:p>
        </p:txBody>
      </p:sp>
    </p:spTree>
    <p:extLst>
      <p:ext uri="{BB962C8B-B14F-4D97-AF65-F5344CB8AC3E}">
        <p14:creationId xmlns:p14="http://schemas.microsoft.com/office/powerpoint/2010/main" val="3137009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accent2">
                    <a:lumMod val="75000"/>
                  </a:schemeClr>
                </a:solidFill>
                <a:effectLst>
                  <a:outerShdw blurRad="38100" dist="38100" dir="2700000" algn="tl">
                    <a:srgbClr val="000000">
                      <a:alpha val="43137"/>
                    </a:srgbClr>
                  </a:outerShdw>
                </a:effectLst>
              </a:rPr>
              <a:t>PRIMEROS EPISODIOS PSICOTICOS</a:t>
            </a:r>
            <a:endParaRPr lang="es-ES" dirty="0">
              <a:solidFill>
                <a:schemeClr val="accent2">
                  <a:lumMod val="75000"/>
                </a:schemeClr>
              </a:solidFill>
              <a:effectLst>
                <a:outerShdw blurRad="38100" dist="38100" dir="2700000" algn="tl">
                  <a:srgbClr val="000000">
                    <a:alpha val="43137"/>
                  </a:srgbClr>
                </a:outerShdw>
              </a:effectLst>
            </a:endParaRPr>
          </a:p>
        </p:txBody>
      </p:sp>
      <p:pic>
        <p:nvPicPr>
          <p:cNvPr id="7" name="6 Marcador de contenido"/>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1475656" y="1916832"/>
            <a:ext cx="6192688" cy="4230067"/>
          </a:xfrm>
          <a:prstGeom prst="rect">
            <a:avLst/>
          </a:prstGeom>
          <a:ln>
            <a:noFill/>
          </a:ln>
          <a:effectLst>
            <a:softEdge rad="112500"/>
          </a:effectLst>
        </p:spPr>
      </p:pic>
    </p:spTree>
    <p:extLst>
      <p:ext uri="{BB962C8B-B14F-4D97-AF65-F5344CB8AC3E}">
        <p14:creationId xmlns:p14="http://schemas.microsoft.com/office/powerpoint/2010/main" val="716175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722313" y="1412776"/>
            <a:ext cx="7772400" cy="4356199"/>
          </a:xfrm>
        </p:spPr>
        <p:txBody>
          <a:bodyPr>
            <a:noAutofit/>
          </a:bodyPr>
          <a:lstStyle/>
          <a:p>
            <a:pPr>
              <a:buClr>
                <a:schemeClr val="accent1">
                  <a:lumMod val="75000"/>
                </a:schemeClr>
              </a:buClr>
            </a:pPr>
            <a:r>
              <a:rPr lang="es-ES" sz="2000" dirty="0" smtClean="0"/>
              <a:t>LA PSICOSIS marca un antes y un después en la vida de un paciente.</a:t>
            </a:r>
            <a:br>
              <a:rPr lang="es-ES" sz="2000" dirty="0" smtClean="0"/>
            </a:br>
            <a:r>
              <a:rPr lang="es-ES" sz="2000" dirty="0" smtClean="0"/>
              <a:t> </a:t>
            </a:r>
            <a:br>
              <a:rPr lang="es-ES" sz="2000" dirty="0" smtClean="0"/>
            </a:br>
            <a:r>
              <a:rPr lang="es-ES" sz="2000" dirty="0" smtClean="0"/>
              <a:t>Diversos estudios que confrontan datos de recuperación </a:t>
            </a:r>
            <a:r>
              <a:rPr lang="es-ES" sz="2000" dirty="0" err="1" smtClean="0"/>
              <a:t>sindrómica</a:t>
            </a:r>
            <a:r>
              <a:rPr lang="es-ES" sz="2000" dirty="0" smtClean="0"/>
              <a:t> con los de recuperación funcional nos indican que tras un </a:t>
            </a:r>
            <a:r>
              <a:rPr lang="es-ES" sz="2000" dirty="0" err="1" smtClean="0"/>
              <a:t>Pep</a:t>
            </a:r>
            <a:r>
              <a:rPr lang="es-ES" sz="2000" dirty="0" smtClean="0"/>
              <a:t> hay altas tasas de recuperación en la primera y bajas tasas de recuperación funcional. </a:t>
            </a:r>
            <a:br>
              <a:rPr lang="es-ES" sz="2000" dirty="0" smtClean="0"/>
            </a:br>
            <a:r>
              <a:rPr lang="es-ES" sz="2000" dirty="0"/>
              <a:t/>
            </a:r>
            <a:br>
              <a:rPr lang="es-ES" sz="2000" dirty="0"/>
            </a:br>
            <a:r>
              <a:rPr lang="es-ES" sz="2000" dirty="0" smtClean="0"/>
              <a:t>Recuperación funcional: </a:t>
            </a:r>
            <a:br>
              <a:rPr lang="es-ES" sz="2000" dirty="0" smtClean="0"/>
            </a:br>
            <a:r>
              <a:rPr lang="es-ES" sz="2000" dirty="0" smtClean="0"/>
              <a:t>*laboral/</a:t>
            </a:r>
            <a:r>
              <a:rPr lang="es-ES" sz="2000" dirty="0" err="1" smtClean="0"/>
              <a:t>academica</a:t>
            </a:r>
            <a:r>
              <a:rPr lang="es-ES" sz="2000" dirty="0" smtClean="0"/>
              <a:t> (mantener/conseguir un trabajo, estudios, orientar el futuro…)</a:t>
            </a:r>
            <a:br>
              <a:rPr lang="es-ES" sz="2000" dirty="0" smtClean="0"/>
            </a:br>
            <a:r>
              <a:rPr lang="es-ES" sz="2000" dirty="0" smtClean="0"/>
              <a:t>*económicos/ vivienda (capacidad para vivir, mantenerse independiente…)</a:t>
            </a:r>
            <a:br>
              <a:rPr lang="es-ES" sz="2000" dirty="0" smtClean="0"/>
            </a:br>
            <a:r>
              <a:rPr lang="es-ES" sz="2000" dirty="0" smtClean="0"/>
              <a:t>*sociales (mantener/crear relaciones interpersonales)</a:t>
            </a:r>
            <a:br>
              <a:rPr lang="es-ES" sz="2000" dirty="0" smtClean="0"/>
            </a:br>
            <a:endParaRPr lang="es-ES" sz="2000" dirty="0"/>
          </a:p>
        </p:txBody>
      </p:sp>
      <p:sp>
        <p:nvSpPr>
          <p:cNvPr id="6" name="5 Marcador de texto"/>
          <p:cNvSpPr>
            <a:spLocks noGrp="1"/>
          </p:cNvSpPr>
          <p:nvPr>
            <p:ph type="body" idx="1"/>
          </p:nvPr>
        </p:nvSpPr>
        <p:spPr>
          <a:xfrm>
            <a:off x="722313" y="260649"/>
            <a:ext cx="7772400" cy="936103"/>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r>
              <a:rPr lang="es-ES" sz="4000" b="1" dirty="0" smtClean="0"/>
              <a:t>		EL COMIENZO</a:t>
            </a:r>
            <a:endParaRPr lang="es-ES" sz="4000" b="1" dirty="0"/>
          </a:p>
        </p:txBody>
      </p:sp>
    </p:spTree>
    <p:extLst>
      <p:ext uri="{BB962C8B-B14F-4D97-AF65-F5344CB8AC3E}">
        <p14:creationId xmlns:p14="http://schemas.microsoft.com/office/powerpoint/2010/main" val="4144047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2800" dirty="0" smtClean="0"/>
              <a:t/>
            </a:r>
            <a:br>
              <a:rPr lang="es-ES" sz="2800" dirty="0" smtClean="0"/>
            </a:br>
            <a:r>
              <a:rPr lang="es-ES" sz="2800" dirty="0" smtClean="0"/>
              <a:t/>
            </a:r>
            <a:br>
              <a:rPr lang="es-ES" sz="2800" dirty="0" smtClean="0"/>
            </a:br>
            <a:r>
              <a:rPr lang="es-ES" sz="2800" dirty="0" smtClean="0"/>
              <a:t/>
            </a:r>
            <a:br>
              <a:rPr lang="es-ES" sz="2800" dirty="0" smtClean="0"/>
            </a:br>
            <a:r>
              <a:rPr lang="es-ES" sz="2800" dirty="0"/>
              <a:t/>
            </a:r>
            <a:br>
              <a:rPr lang="es-ES" sz="2800" dirty="0"/>
            </a:br>
            <a:endParaRPr lang="es-ES" sz="2000" dirty="0"/>
          </a:p>
        </p:txBody>
      </p:sp>
      <p:sp>
        <p:nvSpPr>
          <p:cNvPr id="3" name="2 Marcador de texto"/>
          <p:cNvSpPr>
            <a:spLocks noGrp="1"/>
          </p:cNvSpPr>
          <p:nvPr>
            <p:ph type="body" idx="1"/>
          </p:nvPr>
        </p:nvSpPr>
        <p:spPr>
          <a:xfrm>
            <a:off x="457200" y="620689"/>
            <a:ext cx="4040188" cy="648071"/>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r>
              <a:rPr lang="es-ES" sz="2800" dirty="0" smtClean="0">
                <a:solidFill>
                  <a:schemeClr val="accent1">
                    <a:lumMod val="75000"/>
                  </a:schemeClr>
                </a:solidFill>
                <a:effectLst>
                  <a:outerShdw blurRad="38100" dist="38100" dir="2700000" algn="tl">
                    <a:srgbClr val="000000">
                      <a:alpha val="43137"/>
                    </a:srgbClr>
                  </a:outerShdw>
                </a:effectLst>
              </a:rPr>
              <a:t>ASPECTOS LABORALES</a:t>
            </a:r>
            <a:endParaRPr lang="es-ES" sz="2800" dirty="0">
              <a:solidFill>
                <a:schemeClr val="accent1">
                  <a:lumMod val="75000"/>
                </a:schemeClr>
              </a:solidFill>
              <a:effectLst>
                <a:outerShdw blurRad="38100" dist="38100" dir="2700000" algn="tl">
                  <a:srgbClr val="000000">
                    <a:alpha val="43137"/>
                  </a:srgbClr>
                </a:outerShdw>
              </a:effectLst>
            </a:endParaRPr>
          </a:p>
        </p:txBody>
      </p:sp>
      <p:sp>
        <p:nvSpPr>
          <p:cNvPr id="4" name="3 Marcador de contenido"/>
          <p:cNvSpPr>
            <a:spLocks noGrp="1"/>
          </p:cNvSpPr>
          <p:nvPr>
            <p:ph sz="half" idx="2"/>
          </p:nvPr>
        </p:nvSpPr>
        <p:spPr>
          <a:xfrm>
            <a:off x="457200" y="1700809"/>
            <a:ext cx="4040188" cy="3888432"/>
          </a:xfrm>
        </p:spPr>
        <p:txBody>
          <a:bodyPr>
            <a:normAutofit fontScale="85000" lnSpcReduction="20000"/>
          </a:bodyPr>
          <a:lstStyle/>
          <a:p>
            <a:r>
              <a:rPr lang="es-ES" dirty="0" smtClean="0"/>
              <a:t>El </a:t>
            </a:r>
            <a:r>
              <a:rPr lang="es-ES" dirty="0"/>
              <a:t>empleo constituye una medida fundamental de inserción del individuo en su medio </a:t>
            </a:r>
            <a:r>
              <a:rPr lang="es-ES" dirty="0" smtClean="0"/>
              <a:t>social</a:t>
            </a:r>
          </a:p>
          <a:p>
            <a:r>
              <a:rPr lang="es-ES" dirty="0"/>
              <a:t>El trabajo proporciona los medios para conseguir independencia económica, establecer la identidad personal y aumentar las relaciones sociales de los sujetos. Por lo tanto, el empleo desempeña un papel central en la integración social en la cultura occidental, donde estar fuera del mercado de trabajo significa estar fuera de la sociedad </a:t>
            </a:r>
            <a:r>
              <a:rPr lang="es-ES" b="1" dirty="0"/>
              <a:t>(</a:t>
            </a:r>
            <a:r>
              <a:rPr lang="es-ES" b="1" dirty="0" err="1"/>
              <a:t>Bluestone</a:t>
            </a:r>
            <a:r>
              <a:rPr lang="es-ES" b="1" dirty="0"/>
              <a:t>, 1989).</a:t>
            </a:r>
          </a:p>
        </p:txBody>
      </p:sp>
      <p:sp>
        <p:nvSpPr>
          <p:cNvPr id="5" name="4 Marcador de texto"/>
          <p:cNvSpPr>
            <a:spLocks noGrp="1"/>
          </p:cNvSpPr>
          <p:nvPr>
            <p:ph type="body" sz="quarter" idx="3"/>
          </p:nvPr>
        </p:nvSpPr>
        <p:spPr>
          <a:xfrm>
            <a:off x="4645025" y="620689"/>
            <a:ext cx="4175447" cy="648072"/>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25000" lnSpcReduction="20000"/>
          </a:bodyPr>
          <a:lstStyle/>
          <a:p>
            <a:endParaRPr lang="es-ES" dirty="0" smtClean="0">
              <a:solidFill>
                <a:schemeClr val="accent1">
                  <a:lumMod val="75000"/>
                </a:schemeClr>
              </a:solidFill>
              <a:effectLst>
                <a:outerShdw blurRad="38100" dist="38100" dir="2700000" algn="tl">
                  <a:srgbClr val="000000">
                    <a:alpha val="43137"/>
                  </a:srgbClr>
                </a:outerShdw>
              </a:effectLst>
            </a:endParaRPr>
          </a:p>
          <a:p>
            <a:endParaRPr lang="es-ES" sz="3600" dirty="0" smtClean="0">
              <a:solidFill>
                <a:schemeClr val="accent1">
                  <a:lumMod val="75000"/>
                </a:schemeClr>
              </a:solidFill>
              <a:effectLst>
                <a:outerShdw blurRad="38100" dist="38100" dir="2700000" algn="tl">
                  <a:srgbClr val="000000">
                    <a:alpha val="43137"/>
                  </a:srgbClr>
                </a:outerShdw>
              </a:effectLst>
            </a:endParaRPr>
          </a:p>
          <a:p>
            <a:r>
              <a:rPr lang="es-ES" sz="7000" dirty="0" smtClean="0">
                <a:solidFill>
                  <a:schemeClr val="accent1">
                    <a:lumMod val="75000"/>
                  </a:schemeClr>
                </a:solidFill>
                <a:effectLst>
                  <a:outerShdw blurRad="38100" dist="38100" dir="2700000" algn="tl">
                    <a:srgbClr val="000000">
                      <a:alpha val="43137"/>
                    </a:srgbClr>
                  </a:outerShdw>
                </a:effectLst>
              </a:rPr>
              <a:t>ASPECTOS </a:t>
            </a:r>
            <a:r>
              <a:rPr lang="es-ES" sz="7000" dirty="0">
                <a:solidFill>
                  <a:schemeClr val="accent1">
                    <a:lumMod val="75000"/>
                  </a:schemeClr>
                </a:solidFill>
                <a:effectLst>
                  <a:outerShdw blurRad="38100" dist="38100" dir="2700000" algn="tl">
                    <a:srgbClr val="000000">
                      <a:alpha val="43137"/>
                    </a:srgbClr>
                  </a:outerShdw>
                </a:effectLst>
              </a:rPr>
              <a:t>SOCIALES</a:t>
            </a:r>
          </a:p>
          <a:p>
            <a:endParaRPr lang="es-ES" dirty="0"/>
          </a:p>
        </p:txBody>
      </p:sp>
      <p:sp>
        <p:nvSpPr>
          <p:cNvPr id="6" name="5 Marcador de contenido"/>
          <p:cNvSpPr>
            <a:spLocks noGrp="1"/>
          </p:cNvSpPr>
          <p:nvPr>
            <p:ph sz="quarter" idx="4"/>
          </p:nvPr>
        </p:nvSpPr>
        <p:spPr>
          <a:xfrm>
            <a:off x="4645025" y="1700809"/>
            <a:ext cx="4041775" cy="3456384"/>
          </a:xfrm>
        </p:spPr>
        <p:txBody>
          <a:bodyPr/>
          <a:lstStyle/>
          <a:p>
            <a:r>
              <a:rPr lang="es-ES" dirty="0"/>
              <a:t>MAYOR DIFICULTAD PARA APOYAR EN ESTE ASPECTO.</a:t>
            </a:r>
            <a:br>
              <a:rPr lang="es-ES" dirty="0"/>
            </a:br>
            <a:r>
              <a:rPr lang="es-ES" dirty="0"/>
              <a:t>	* </a:t>
            </a:r>
            <a:r>
              <a:rPr lang="es-ES" dirty="0" smtClean="0"/>
              <a:t>Falta de recursos adecuados a este perfil.</a:t>
            </a:r>
            <a:r>
              <a:rPr lang="es-ES" dirty="0"/>
              <a:t/>
            </a:r>
            <a:br>
              <a:rPr lang="es-ES" dirty="0"/>
            </a:br>
            <a:r>
              <a:rPr lang="es-ES" dirty="0"/>
              <a:t>	* </a:t>
            </a:r>
            <a:r>
              <a:rPr lang="es-ES" dirty="0" smtClean="0"/>
              <a:t>A </a:t>
            </a:r>
            <a:r>
              <a:rPr lang="es-ES" dirty="0"/>
              <a:t>consecuencia de síntomas </a:t>
            </a:r>
            <a:r>
              <a:rPr lang="es-ES" dirty="0" smtClean="0"/>
              <a:t>negativos reticencia </a:t>
            </a:r>
            <a:r>
              <a:rPr lang="es-ES" dirty="0"/>
              <a:t>para ACEPTAR propuestas de </a:t>
            </a:r>
            <a:r>
              <a:rPr lang="es-ES" dirty="0" smtClean="0"/>
              <a:t>“</a:t>
            </a:r>
            <a:r>
              <a:rPr lang="es-ES" dirty="0"/>
              <a:t>ocio”. </a:t>
            </a:r>
            <a:br>
              <a:rPr lang="es-ES" dirty="0"/>
            </a:br>
            <a:endParaRPr lang="es-ES" dirty="0"/>
          </a:p>
        </p:txBody>
      </p:sp>
    </p:spTree>
    <p:extLst>
      <p:ext uri="{BB962C8B-B14F-4D97-AF65-F5344CB8AC3E}">
        <p14:creationId xmlns:p14="http://schemas.microsoft.com/office/powerpoint/2010/main" val="1082092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722313" y="1772816"/>
            <a:ext cx="7772400" cy="3996159"/>
          </a:xfrm>
        </p:spPr>
        <p:txBody>
          <a:bodyPr>
            <a:normAutofit fontScale="90000"/>
          </a:bodyPr>
          <a:lstStyle/>
          <a:p>
            <a:r>
              <a:rPr lang="es-ES" sz="2000" u="sng" dirty="0" smtClean="0">
                <a:solidFill>
                  <a:schemeClr val="accent2">
                    <a:lumMod val="60000"/>
                    <a:lumOff val="40000"/>
                  </a:schemeClr>
                </a:solidFill>
                <a:effectLst>
                  <a:outerShdw blurRad="38100" dist="38100" dir="2700000" algn="tl">
                    <a:srgbClr val="000000">
                      <a:alpha val="43137"/>
                    </a:srgbClr>
                  </a:outerShdw>
                </a:effectLst>
              </a:rPr>
              <a:t>Quien, cuando, dónde: </a:t>
            </a:r>
            <a:r>
              <a:rPr lang="es-ES" sz="2000" dirty="0" smtClean="0">
                <a:effectLst>
                  <a:outerShdw blurRad="38100" dist="38100" dir="2700000" algn="tl">
                    <a:srgbClr val="000000">
                      <a:alpha val="43137"/>
                    </a:srgbClr>
                  </a:outerShdw>
                </a:effectLst>
              </a:rPr>
              <a:t/>
            </a:r>
            <a:br>
              <a:rPr lang="es-ES" sz="2000" dirty="0" smtClean="0">
                <a:effectLst>
                  <a:outerShdw blurRad="38100" dist="38100" dir="2700000" algn="tl">
                    <a:srgbClr val="000000">
                      <a:alpha val="43137"/>
                    </a:srgbClr>
                  </a:outerShdw>
                </a:effectLst>
              </a:rPr>
            </a:br>
            <a:r>
              <a:rPr lang="es-ES" sz="2000" dirty="0" smtClean="0"/>
              <a:t>* </a:t>
            </a:r>
            <a:r>
              <a:rPr lang="es-ES" sz="2000" dirty="0" err="1" smtClean="0"/>
              <a:t>psicologo</a:t>
            </a:r>
            <a:r>
              <a:rPr lang="es-ES" sz="2000" dirty="0" smtClean="0"/>
              <a:t>, </a:t>
            </a:r>
            <a:r>
              <a:rPr lang="es-ES" sz="2000" dirty="0" err="1" smtClean="0"/>
              <a:t>due</a:t>
            </a:r>
            <a:r>
              <a:rPr lang="es-ES" sz="2000" dirty="0" smtClean="0"/>
              <a:t> y </a:t>
            </a:r>
            <a:r>
              <a:rPr lang="es-ES" sz="2000" dirty="0" err="1" smtClean="0"/>
              <a:t>ts</a:t>
            </a:r>
            <a:r>
              <a:rPr lang="es-ES" sz="2000" dirty="0" smtClean="0"/>
              <a:t> </a:t>
            </a:r>
            <a:br>
              <a:rPr lang="es-ES" sz="2000" dirty="0" smtClean="0"/>
            </a:br>
            <a:r>
              <a:rPr lang="es-ES" sz="2000" dirty="0" smtClean="0"/>
              <a:t>*en el centro de </a:t>
            </a:r>
            <a:r>
              <a:rPr lang="es-ES" sz="2000" dirty="0" err="1" smtClean="0"/>
              <a:t>lehenak</a:t>
            </a:r>
            <a:r>
              <a:rPr lang="es-ES" sz="2000" dirty="0" smtClean="0"/>
              <a:t> (ronda), a última hora de los     </a:t>
            </a:r>
            <a:br>
              <a:rPr lang="es-ES" sz="2000" dirty="0" smtClean="0"/>
            </a:br>
            <a:r>
              <a:rPr lang="es-ES" sz="2000" dirty="0" smtClean="0"/>
              <a:t> viernes. </a:t>
            </a:r>
            <a:br>
              <a:rPr lang="es-ES" sz="2000" dirty="0" smtClean="0"/>
            </a:br>
            <a:r>
              <a:rPr lang="es-ES" sz="2000" dirty="0" smtClean="0"/>
              <a:t/>
            </a:r>
            <a:br>
              <a:rPr lang="es-ES" sz="2000" dirty="0" smtClean="0"/>
            </a:br>
            <a:r>
              <a:rPr lang="es-ES" sz="2000" dirty="0" smtClean="0"/>
              <a:t/>
            </a:r>
            <a:br>
              <a:rPr lang="es-ES" sz="2000" dirty="0" smtClean="0"/>
            </a:br>
            <a:r>
              <a:rPr lang="es-ES" sz="2000" u="sng" dirty="0" smtClean="0">
                <a:solidFill>
                  <a:schemeClr val="accent2">
                    <a:lumMod val="60000"/>
                    <a:lumOff val="40000"/>
                  </a:schemeClr>
                </a:solidFill>
                <a:effectLst>
                  <a:outerShdw blurRad="38100" dist="38100" dir="2700000" algn="tl">
                    <a:srgbClr val="000000">
                      <a:alpha val="43137"/>
                    </a:srgbClr>
                  </a:outerShdw>
                </a:effectLst>
              </a:rPr>
              <a:t>Ideas Centrales: </a:t>
            </a:r>
            <a:r>
              <a:rPr lang="es-ES" sz="2000" dirty="0" smtClean="0"/>
              <a:t/>
            </a:r>
            <a:br>
              <a:rPr lang="es-ES" sz="2000" dirty="0" smtClean="0"/>
            </a:br>
            <a:r>
              <a:rPr lang="es-ES" sz="2000" dirty="0"/>
              <a:t>	</a:t>
            </a:r>
            <a:r>
              <a:rPr lang="es-ES" sz="2000" dirty="0" smtClean="0"/>
              <a:t>*entorno agradable</a:t>
            </a:r>
            <a:br>
              <a:rPr lang="es-ES" sz="2000" dirty="0" smtClean="0"/>
            </a:br>
            <a:r>
              <a:rPr lang="es-ES" sz="2000" dirty="0"/>
              <a:t>	</a:t>
            </a:r>
            <a:r>
              <a:rPr lang="es-ES" sz="2000" dirty="0" smtClean="0"/>
              <a:t>*la enfermedad pasa a un segundo plano.</a:t>
            </a:r>
            <a:br>
              <a:rPr lang="es-ES" sz="2000" dirty="0" smtClean="0"/>
            </a:br>
            <a:r>
              <a:rPr lang="es-ES" sz="2000" dirty="0"/>
              <a:t>	</a:t>
            </a:r>
            <a:r>
              <a:rPr lang="es-ES" sz="2000" dirty="0" smtClean="0"/>
              <a:t>*posibilidad de conocer </a:t>
            </a:r>
            <a:r>
              <a:rPr lang="es-ES" sz="2000" dirty="0"/>
              <a:t> </a:t>
            </a:r>
            <a:r>
              <a:rPr lang="es-ES" sz="2000" dirty="0" smtClean="0"/>
              <a:t>a otras personas</a:t>
            </a:r>
            <a:br>
              <a:rPr lang="es-ES" sz="2000" dirty="0" smtClean="0"/>
            </a:br>
            <a:r>
              <a:rPr lang="es-ES" sz="2000" dirty="0"/>
              <a:t>	</a:t>
            </a:r>
            <a:r>
              <a:rPr lang="es-ES" sz="2000" dirty="0" smtClean="0"/>
              <a:t>*pertenencia a un grupo (según </a:t>
            </a:r>
            <a:r>
              <a:rPr lang="es-ES" sz="2000" dirty="0" err="1" smtClean="0"/>
              <a:t>maslow</a:t>
            </a:r>
            <a:r>
              <a:rPr lang="es-ES" sz="2000" dirty="0" smtClean="0"/>
              <a:t> necesidad humana 	fundamental)</a:t>
            </a:r>
            <a:r>
              <a:rPr lang="es-ES" sz="2000" dirty="0"/>
              <a:t/>
            </a:r>
            <a:br>
              <a:rPr lang="es-ES" sz="2000" dirty="0"/>
            </a:br>
            <a:r>
              <a:rPr lang="es-ES" sz="2000" dirty="0"/>
              <a:t/>
            </a:r>
            <a:br>
              <a:rPr lang="es-ES" sz="2000" dirty="0"/>
            </a:br>
            <a:r>
              <a:rPr lang="es-ES" sz="2000" i="1" dirty="0" smtClean="0"/>
              <a:t/>
            </a:r>
            <a:br>
              <a:rPr lang="es-ES" sz="2000" i="1" dirty="0" smtClean="0"/>
            </a:br>
            <a:r>
              <a:rPr lang="es-ES" sz="2000" i="1" dirty="0" smtClean="0"/>
              <a:t/>
            </a:r>
            <a:br>
              <a:rPr lang="es-ES" sz="2000" i="1" dirty="0" smtClean="0"/>
            </a:br>
            <a:r>
              <a:rPr lang="es-ES" sz="2000" i="1" dirty="0"/>
              <a:t/>
            </a:r>
            <a:br>
              <a:rPr lang="es-ES" sz="2000" i="1" dirty="0"/>
            </a:br>
            <a:endParaRPr lang="es-ES" sz="2000" i="1" dirty="0"/>
          </a:p>
        </p:txBody>
      </p:sp>
      <p:sp>
        <p:nvSpPr>
          <p:cNvPr id="5" name="4 Marcador de texto"/>
          <p:cNvSpPr>
            <a:spLocks noGrp="1"/>
          </p:cNvSpPr>
          <p:nvPr>
            <p:ph type="body" idx="1"/>
          </p:nvPr>
        </p:nvSpPr>
        <p:spPr>
          <a:xfrm>
            <a:off x="611560" y="404664"/>
            <a:ext cx="7772400" cy="1170359"/>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r>
              <a:rPr lang="es-ES" sz="4000" dirty="0" smtClean="0">
                <a:solidFill>
                  <a:schemeClr val="accent1">
                    <a:lumMod val="75000"/>
                  </a:schemeClr>
                </a:solidFill>
                <a:effectLst>
                  <a:outerShdw blurRad="38100" dist="38100" dir="2700000" algn="tl">
                    <a:srgbClr val="000000">
                      <a:alpha val="43137"/>
                    </a:srgbClr>
                  </a:outerShdw>
                </a:effectLst>
              </a:rPr>
              <a:t>		GRUPO DE TL</a:t>
            </a:r>
            <a:endParaRPr lang="es-ES" sz="4000"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82419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9992" y="116632"/>
            <a:ext cx="4344144" cy="3696072"/>
          </a:xfrm>
          <a:prstGeom prst="rect">
            <a:avLst/>
          </a:prstGeom>
        </p:spPr>
      </p:pic>
      <p:sp>
        <p:nvSpPr>
          <p:cNvPr id="2" name="1 Título"/>
          <p:cNvSpPr>
            <a:spLocks noGrp="1"/>
          </p:cNvSpPr>
          <p:nvPr>
            <p:ph type="title"/>
          </p:nvPr>
        </p:nvSpPr>
        <p:spPr>
          <a:xfrm>
            <a:off x="613792" y="836712"/>
            <a:ext cx="7772400" cy="4896543"/>
          </a:xfrm>
        </p:spPr>
        <p:txBody>
          <a:bodyPr>
            <a:normAutofit fontScale="90000"/>
          </a:bodyPr>
          <a:lstStyle/>
          <a:p>
            <a:r>
              <a:rPr lang="es-ES" sz="2000" u="sng" dirty="0" smtClean="0">
                <a:solidFill>
                  <a:schemeClr val="accent2">
                    <a:lumMod val="60000"/>
                    <a:lumOff val="40000"/>
                  </a:schemeClr>
                </a:solidFill>
                <a:effectLst>
                  <a:outerShdw blurRad="38100" dist="38100" dir="2700000" algn="tl">
                    <a:srgbClr val="000000">
                      <a:alpha val="43137"/>
                    </a:srgbClr>
                  </a:outerShdw>
                </a:effectLst>
              </a:rPr>
              <a:t/>
            </a:r>
            <a:br>
              <a:rPr lang="es-ES" sz="2000" u="sng" dirty="0" smtClean="0">
                <a:solidFill>
                  <a:schemeClr val="accent2">
                    <a:lumMod val="60000"/>
                    <a:lumOff val="40000"/>
                  </a:schemeClr>
                </a:solidFill>
                <a:effectLst>
                  <a:outerShdw blurRad="38100" dist="38100" dir="2700000" algn="tl">
                    <a:srgbClr val="000000">
                      <a:alpha val="43137"/>
                    </a:srgbClr>
                  </a:outerShdw>
                </a:effectLst>
              </a:rPr>
            </a:br>
            <a:r>
              <a:rPr lang="es-ES" sz="2000" u="sng" dirty="0">
                <a:solidFill>
                  <a:schemeClr val="accent2">
                    <a:lumMod val="60000"/>
                    <a:lumOff val="40000"/>
                  </a:schemeClr>
                </a:solidFill>
                <a:effectLst>
                  <a:outerShdw blurRad="38100" dist="38100" dir="2700000" algn="tl">
                    <a:srgbClr val="000000">
                      <a:alpha val="43137"/>
                    </a:srgbClr>
                  </a:outerShdw>
                </a:effectLst>
              </a:rPr>
              <a:t/>
            </a:r>
            <a:br>
              <a:rPr lang="es-ES" sz="2000" u="sng" dirty="0">
                <a:solidFill>
                  <a:schemeClr val="accent2">
                    <a:lumMod val="60000"/>
                    <a:lumOff val="40000"/>
                  </a:schemeClr>
                </a:solidFill>
                <a:effectLst>
                  <a:outerShdw blurRad="38100" dist="38100" dir="2700000" algn="tl">
                    <a:srgbClr val="000000">
                      <a:alpha val="43137"/>
                    </a:srgbClr>
                  </a:outerShdw>
                </a:effectLst>
              </a:rPr>
            </a:br>
            <a:r>
              <a:rPr lang="es-ES" sz="2000" u="sng" dirty="0" smtClean="0">
                <a:solidFill>
                  <a:schemeClr val="accent2">
                    <a:lumMod val="60000"/>
                    <a:lumOff val="40000"/>
                  </a:schemeClr>
                </a:solidFill>
                <a:effectLst>
                  <a:outerShdw blurRad="38100" dist="38100" dir="2700000" algn="tl">
                    <a:srgbClr val="000000">
                      <a:alpha val="43137"/>
                    </a:srgbClr>
                  </a:outerShdw>
                </a:effectLst>
              </a:rPr>
              <a:t/>
            </a:r>
            <a:br>
              <a:rPr lang="es-ES" sz="2000" u="sng" dirty="0" smtClean="0">
                <a:solidFill>
                  <a:schemeClr val="accent2">
                    <a:lumMod val="60000"/>
                    <a:lumOff val="40000"/>
                  </a:schemeClr>
                </a:solidFill>
                <a:effectLst>
                  <a:outerShdw blurRad="38100" dist="38100" dir="2700000" algn="tl">
                    <a:srgbClr val="000000">
                      <a:alpha val="43137"/>
                    </a:srgbClr>
                  </a:outerShdw>
                </a:effectLst>
              </a:rPr>
            </a:br>
            <a:r>
              <a:rPr lang="es-ES" sz="2000" u="sng" dirty="0">
                <a:solidFill>
                  <a:schemeClr val="accent2">
                    <a:lumMod val="60000"/>
                    <a:lumOff val="40000"/>
                  </a:schemeClr>
                </a:solidFill>
                <a:effectLst>
                  <a:outerShdw blurRad="38100" dist="38100" dir="2700000" algn="tl">
                    <a:srgbClr val="000000">
                      <a:alpha val="43137"/>
                    </a:srgbClr>
                  </a:outerShdw>
                </a:effectLst>
              </a:rPr>
              <a:t/>
            </a:r>
            <a:br>
              <a:rPr lang="es-ES" sz="2000" u="sng" dirty="0">
                <a:solidFill>
                  <a:schemeClr val="accent2">
                    <a:lumMod val="60000"/>
                    <a:lumOff val="40000"/>
                  </a:schemeClr>
                </a:solidFill>
                <a:effectLst>
                  <a:outerShdw blurRad="38100" dist="38100" dir="2700000" algn="tl">
                    <a:srgbClr val="000000">
                      <a:alpha val="43137"/>
                    </a:srgbClr>
                  </a:outerShdw>
                </a:effectLst>
              </a:rPr>
            </a:br>
            <a:r>
              <a:rPr lang="es-ES" sz="2000" u="sng" dirty="0" smtClean="0">
                <a:solidFill>
                  <a:schemeClr val="accent2">
                    <a:lumMod val="60000"/>
                    <a:lumOff val="40000"/>
                  </a:schemeClr>
                </a:solidFill>
                <a:effectLst>
                  <a:outerShdw blurRad="38100" dist="38100" dir="2700000" algn="tl">
                    <a:srgbClr val="000000">
                      <a:alpha val="43137"/>
                    </a:srgbClr>
                  </a:outerShdw>
                </a:effectLst>
              </a:rPr>
              <a:t>Organización del grupo</a:t>
            </a:r>
            <a:br>
              <a:rPr lang="es-ES" sz="2000" u="sng" dirty="0" smtClean="0">
                <a:solidFill>
                  <a:schemeClr val="accent2">
                    <a:lumMod val="60000"/>
                    <a:lumOff val="40000"/>
                  </a:schemeClr>
                </a:solidFill>
                <a:effectLst>
                  <a:outerShdw blurRad="38100" dist="38100" dir="2700000" algn="tl">
                    <a:srgbClr val="000000">
                      <a:alpha val="43137"/>
                    </a:srgbClr>
                  </a:outerShdw>
                </a:effectLst>
              </a:rPr>
            </a:br>
            <a:r>
              <a:rPr lang="es-ES" sz="2000" u="sng" dirty="0">
                <a:solidFill>
                  <a:schemeClr val="accent2">
                    <a:lumMod val="60000"/>
                    <a:lumOff val="40000"/>
                  </a:schemeClr>
                </a:solidFill>
                <a:effectLst>
                  <a:outerShdw blurRad="38100" dist="38100" dir="2700000" algn="tl">
                    <a:srgbClr val="000000">
                      <a:alpha val="43137"/>
                    </a:srgbClr>
                  </a:outerShdw>
                </a:effectLst>
              </a:rPr>
              <a:t/>
            </a:r>
            <a:br>
              <a:rPr lang="es-ES" sz="2000" u="sng" dirty="0">
                <a:solidFill>
                  <a:schemeClr val="accent2">
                    <a:lumMod val="60000"/>
                    <a:lumOff val="40000"/>
                  </a:schemeClr>
                </a:solidFill>
                <a:effectLst>
                  <a:outerShdw blurRad="38100" dist="38100" dir="2700000" algn="tl">
                    <a:srgbClr val="000000">
                      <a:alpha val="43137"/>
                    </a:srgbClr>
                  </a:outerShdw>
                </a:effectLst>
              </a:rPr>
            </a:br>
            <a:r>
              <a:rPr lang="es-ES" sz="2000" dirty="0" smtClean="0">
                <a:solidFill>
                  <a:schemeClr val="accent2">
                    <a:lumMod val="60000"/>
                    <a:lumOff val="40000"/>
                  </a:schemeClr>
                </a:solidFill>
                <a:effectLst>
                  <a:outerShdw blurRad="38100" dist="38100" dir="2700000" algn="tl">
                    <a:srgbClr val="000000">
                      <a:alpha val="43137"/>
                    </a:srgbClr>
                  </a:outerShdw>
                </a:effectLst>
              </a:rPr>
              <a:t>	</a:t>
            </a:r>
            <a:r>
              <a:rPr lang="es-ES" sz="2000" u="sng" dirty="0" smtClean="0">
                <a:solidFill>
                  <a:schemeClr val="accent2">
                    <a:lumMod val="60000"/>
                    <a:lumOff val="40000"/>
                  </a:schemeClr>
                </a:solidFill>
                <a:effectLst>
                  <a:outerShdw blurRad="38100" dist="38100" dir="2700000" algn="tl">
                    <a:srgbClr val="000000">
                      <a:alpha val="43137"/>
                    </a:srgbClr>
                  </a:outerShdw>
                </a:effectLst>
              </a:rPr>
              <a:t>Dos espacios: </a:t>
            </a:r>
            <a:br>
              <a:rPr lang="es-ES" sz="2000" u="sng" dirty="0" smtClean="0">
                <a:solidFill>
                  <a:schemeClr val="accent2">
                    <a:lumMod val="60000"/>
                    <a:lumOff val="40000"/>
                  </a:schemeClr>
                </a:solidFill>
                <a:effectLst>
                  <a:outerShdw blurRad="38100" dist="38100" dir="2700000" algn="tl">
                    <a:srgbClr val="000000">
                      <a:alpha val="43137"/>
                    </a:srgbClr>
                  </a:outerShdw>
                </a:effectLst>
              </a:rPr>
            </a:br>
            <a:r>
              <a:rPr lang="es-ES" sz="2000" dirty="0" smtClean="0">
                <a:solidFill>
                  <a:schemeClr val="accent2">
                    <a:lumMod val="60000"/>
                    <a:lumOff val="40000"/>
                  </a:schemeClr>
                </a:solidFill>
                <a:effectLst>
                  <a:outerShdw blurRad="38100" dist="38100" dir="2700000" algn="tl">
                    <a:srgbClr val="000000">
                      <a:alpha val="43137"/>
                    </a:srgbClr>
                  </a:outerShdw>
                </a:effectLst>
              </a:rPr>
              <a:t>	</a:t>
            </a:r>
            <a:r>
              <a:rPr lang="es-ES" sz="2000" b="0" dirty="0" smtClean="0"/>
              <a:t>1. Virtual: </a:t>
            </a:r>
            <a:r>
              <a:rPr lang="es-ES" sz="2000" b="0" dirty="0" err="1" smtClean="0"/>
              <a:t>whatsapp</a:t>
            </a:r>
            <a:r>
              <a:rPr lang="es-ES" sz="2000" b="0" dirty="0" smtClean="0"/>
              <a:t/>
            </a:r>
            <a:br>
              <a:rPr lang="es-ES" sz="2000" b="0" dirty="0" smtClean="0"/>
            </a:br>
            <a:r>
              <a:rPr lang="es-ES" sz="2000" b="0" dirty="0" smtClean="0"/>
              <a:t>	2. presencial</a:t>
            </a:r>
            <a:br>
              <a:rPr lang="es-ES" sz="2000" b="0" dirty="0" smtClean="0"/>
            </a:br>
            <a:r>
              <a:rPr lang="es-ES" sz="2000" u="sng" dirty="0" smtClean="0">
                <a:solidFill>
                  <a:schemeClr val="accent2">
                    <a:lumMod val="60000"/>
                    <a:lumOff val="40000"/>
                  </a:schemeClr>
                </a:solidFill>
                <a:effectLst>
                  <a:outerShdw blurRad="38100" dist="38100" dir="2700000" algn="tl">
                    <a:srgbClr val="000000">
                      <a:alpha val="43137"/>
                    </a:srgbClr>
                  </a:outerShdw>
                </a:effectLst>
              </a:rPr>
              <a:t/>
            </a:r>
            <a:br>
              <a:rPr lang="es-ES" sz="2000" u="sng" dirty="0" smtClean="0">
                <a:solidFill>
                  <a:schemeClr val="accent2">
                    <a:lumMod val="60000"/>
                    <a:lumOff val="40000"/>
                  </a:schemeClr>
                </a:solidFill>
                <a:effectLst>
                  <a:outerShdw blurRad="38100" dist="38100" dir="2700000" algn="tl">
                    <a:srgbClr val="000000">
                      <a:alpha val="43137"/>
                    </a:srgbClr>
                  </a:outerShdw>
                </a:effectLst>
              </a:rPr>
            </a:br>
            <a:r>
              <a:rPr lang="es-ES" sz="2000" dirty="0" smtClean="0">
                <a:solidFill>
                  <a:schemeClr val="accent2">
                    <a:lumMod val="60000"/>
                    <a:lumOff val="40000"/>
                  </a:schemeClr>
                </a:solidFill>
                <a:effectLst>
                  <a:outerShdw blurRad="38100" dist="38100" dir="2700000" algn="tl">
                    <a:srgbClr val="000000">
                      <a:alpha val="43137"/>
                    </a:srgbClr>
                  </a:outerShdw>
                </a:effectLst>
              </a:rPr>
              <a:t>	</a:t>
            </a:r>
            <a:r>
              <a:rPr lang="es-ES" sz="2000" u="sng" dirty="0" smtClean="0">
                <a:solidFill>
                  <a:schemeClr val="accent2">
                    <a:lumMod val="60000"/>
                    <a:lumOff val="40000"/>
                  </a:schemeClr>
                </a:solidFill>
                <a:effectLst>
                  <a:outerShdw blurRad="38100" dist="38100" dir="2700000" algn="tl">
                    <a:srgbClr val="000000">
                      <a:alpha val="43137"/>
                    </a:srgbClr>
                  </a:outerShdw>
                </a:effectLst>
              </a:rPr>
              <a:t>claves centrales: </a:t>
            </a:r>
            <a:br>
              <a:rPr lang="es-ES" sz="2000" u="sng" dirty="0" smtClean="0">
                <a:solidFill>
                  <a:schemeClr val="accent2">
                    <a:lumMod val="60000"/>
                    <a:lumOff val="40000"/>
                  </a:schemeClr>
                </a:solidFill>
                <a:effectLst>
                  <a:outerShdw blurRad="38100" dist="38100" dir="2700000" algn="tl">
                    <a:srgbClr val="000000">
                      <a:alpha val="43137"/>
                    </a:srgbClr>
                  </a:outerShdw>
                </a:effectLst>
              </a:rPr>
            </a:br>
            <a:r>
              <a:rPr lang="es-ES" sz="2000" b="0" dirty="0"/>
              <a:t>	</a:t>
            </a:r>
            <a:r>
              <a:rPr lang="es-ES" sz="2000" b="0" dirty="0" smtClean="0"/>
              <a:t>* usuarios gestores del grupo. </a:t>
            </a:r>
            <a:br>
              <a:rPr lang="es-ES" sz="2000" b="0" dirty="0" smtClean="0"/>
            </a:br>
            <a:r>
              <a:rPr lang="es-ES" sz="2000" b="0" dirty="0"/>
              <a:t>	</a:t>
            </a:r>
            <a:r>
              <a:rPr lang="es-ES" sz="2000" b="0" dirty="0" smtClean="0"/>
              <a:t>*las actividades se planifican con antelación y en consenso. </a:t>
            </a:r>
            <a:br>
              <a:rPr lang="es-ES" sz="2000" b="0" dirty="0" smtClean="0"/>
            </a:br>
            <a:r>
              <a:rPr lang="es-ES" sz="2000" b="0" dirty="0"/>
              <a:t>	</a:t>
            </a:r>
            <a:r>
              <a:rPr lang="es-ES" sz="2000" b="0" dirty="0" smtClean="0"/>
              <a:t>*intentamos que los propios usuarios utilicen y compartan 	sus propias habilidades (curso de interpretación). </a:t>
            </a:r>
            <a:br>
              <a:rPr lang="es-ES" sz="2000" b="0" dirty="0" smtClean="0"/>
            </a:br>
            <a:r>
              <a:rPr lang="es-ES" sz="2000" b="0" dirty="0" smtClean="0"/>
              <a:t/>
            </a:r>
            <a:br>
              <a:rPr lang="es-ES" sz="2000" b="0" dirty="0" smtClean="0"/>
            </a:br>
            <a:r>
              <a:rPr lang="es-ES" sz="2000" b="0" dirty="0"/>
              <a:t/>
            </a:r>
            <a:br>
              <a:rPr lang="es-ES" sz="2000" b="0" dirty="0"/>
            </a:br>
            <a:r>
              <a:rPr lang="es-ES" sz="2000" u="sng" dirty="0" smtClean="0">
                <a:solidFill>
                  <a:schemeClr val="accent2">
                    <a:lumMod val="60000"/>
                    <a:lumOff val="40000"/>
                  </a:schemeClr>
                </a:solidFill>
                <a:effectLst>
                  <a:outerShdw blurRad="38100" dist="38100" dir="2700000" algn="tl">
                    <a:srgbClr val="000000">
                      <a:alpha val="43137"/>
                    </a:srgbClr>
                  </a:outerShdw>
                </a:effectLst>
              </a:rPr>
              <a:t>Este grupo se complementa con otro en el que potenciamos la </a:t>
            </a:r>
            <a:r>
              <a:rPr lang="es-ES" sz="2000" u="sng" dirty="0" err="1" smtClean="0">
                <a:solidFill>
                  <a:schemeClr val="accent2">
                    <a:lumMod val="60000"/>
                    <a:lumOff val="40000"/>
                  </a:schemeClr>
                </a:solidFill>
                <a:effectLst>
                  <a:outerShdw blurRad="38100" dist="38100" dir="2700000" algn="tl">
                    <a:srgbClr val="000000">
                      <a:alpha val="43137"/>
                    </a:srgbClr>
                  </a:outerShdw>
                </a:effectLst>
              </a:rPr>
              <a:t>atividad</a:t>
            </a:r>
            <a:r>
              <a:rPr lang="es-ES" sz="2000" u="sng" dirty="0" smtClean="0">
                <a:solidFill>
                  <a:schemeClr val="accent2">
                    <a:lumMod val="60000"/>
                    <a:lumOff val="40000"/>
                  </a:schemeClr>
                </a:solidFill>
                <a:effectLst>
                  <a:outerShdw blurRad="38100" dist="38100" dir="2700000" algn="tl">
                    <a:srgbClr val="000000">
                      <a:alpha val="43137"/>
                    </a:srgbClr>
                  </a:outerShdw>
                </a:effectLst>
              </a:rPr>
              <a:t> deportiva, andar, estiramientos..</a:t>
            </a:r>
            <a:br>
              <a:rPr lang="es-ES" sz="2000" u="sng" dirty="0" smtClean="0">
                <a:solidFill>
                  <a:schemeClr val="accent2">
                    <a:lumMod val="60000"/>
                    <a:lumOff val="40000"/>
                  </a:schemeClr>
                </a:solidFill>
                <a:effectLst>
                  <a:outerShdw blurRad="38100" dist="38100" dir="2700000" algn="tl">
                    <a:srgbClr val="000000">
                      <a:alpha val="43137"/>
                    </a:srgbClr>
                  </a:outerShdw>
                </a:effectLst>
              </a:rPr>
            </a:br>
            <a:r>
              <a:rPr lang="es-ES" sz="2000" u="sng" dirty="0">
                <a:solidFill>
                  <a:schemeClr val="accent2">
                    <a:lumMod val="60000"/>
                    <a:lumOff val="40000"/>
                  </a:schemeClr>
                </a:solidFill>
                <a:effectLst>
                  <a:outerShdw blurRad="38100" dist="38100" dir="2700000" algn="tl">
                    <a:srgbClr val="000000">
                      <a:alpha val="43137"/>
                    </a:srgbClr>
                  </a:outerShdw>
                </a:effectLst>
              </a:rPr>
              <a:t/>
            </a:r>
            <a:br>
              <a:rPr lang="es-ES" sz="2000" u="sng" dirty="0">
                <a:solidFill>
                  <a:schemeClr val="accent2">
                    <a:lumMod val="60000"/>
                    <a:lumOff val="40000"/>
                  </a:schemeClr>
                </a:solidFill>
                <a:effectLst>
                  <a:outerShdw blurRad="38100" dist="38100" dir="2700000" algn="tl">
                    <a:srgbClr val="000000">
                      <a:alpha val="43137"/>
                    </a:srgbClr>
                  </a:outerShdw>
                </a:effectLst>
              </a:rPr>
            </a:br>
            <a:r>
              <a:rPr lang="es-ES" sz="2000" u="sng" dirty="0" smtClean="0">
                <a:solidFill>
                  <a:schemeClr val="accent2">
                    <a:lumMod val="60000"/>
                    <a:lumOff val="40000"/>
                  </a:schemeClr>
                </a:solidFill>
                <a:effectLst>
                  <a:outerShdw blurRad="38100" dist="38100" dir="2700000" algn="tl">
                    <a:srgbClr val="000000">
                      <a:alpha val="43137"/>
                    </a:srgbClr>
                  </a:outerShdw>
                </a:effectLst>
              </a:rPr>
              <a:t/>
            </a:r>
            <a:br>
              <a:rPr lang="es-ES" sz="2000" u="sng" dirty="0" smtClean="0">
                <a:solidFill>
                  <a:schemeClr val="accent2">
                    <a:lumMod val="60000"/>
                    <a:lumOff val="40000"/>
                  </a:schemeClr>
                </a:solidFill>
                <a:effectLst>
                  <a:outerShdw blurRad="38100" dist="38100" dir="2700000" algn="tl">
                    <a:srgbClr val="000000">
                      <a:alpha val="43137"/>
                    </a:srgbClr>
                  </a:outerShdw>
                </a:effectLst>
              </a:rPr>
            </a:br>
            <a:r>
              <a:rPr lang="es-ES" sz="2000" dirty="0"/>
              <a:t/>
            </a:r>
            <a:br>
              <a:rPr lang="es-ES" sz="2000" dirty="0"/>
            </a:br>
            <a:endParaRPr lang="es-ES" sz="2000" dirty="0"/>
          </a:p>
        </p:txBody>
      </p:sp>
    </p:spTree>
    <p:extLst>
      <p:ext uri="{BB962C8B-B14F-4D97-AF65-F5344CB8AC3E}">
        <p14:creationId xmlns:p14="http://schemas.microsoft.com/office/powerpoint/2010/main" val="34150196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584</TotalTime>
  <Words>121</Words>
  <Application>Microsoft Office PowerPoint</Application>
  <PresentationFormat>Presentación en pantalla (4:3)</PresentationFormat>
  <Paragraphs>16</Paragraphs>
  <Slides>5</Slides>
  <Notes>1</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PRIMEROS EPISODIOS PSICOTICOS</vt:lpstr>
      <vt:lpstr>LA PSICOSIS marca un antes y un después en la vida de un paciente.   Diversos estudios que confrontan datos de recuperación sindrómica con los de recuperación funcional nos indican que tras un Pep hay altas tasas de recuperación en la primera y bajas tasas de recuperación funcional.   Recuperación funcional:  *laboral/academica (mantener/conseguir un trabajo, estudios, orientar el futuro…) *económicos/ vivienda (capacidad para vivir, mantenerse independiente…) *sociales (mantener/crear relaciones interpersonales) </vt:lpstr>
      <vt:lpstr>    </vt:lpstr>
      <vt:lpstr>Quien, cuando, dónde:  * psicologo, due y ts  *en el centro de lehenak (ronda), a última hora de los       viernes.    Ideas Centrales:   *entorno agradable  *la enfermedad pasa a un segundo plano.  *posibilidad de conocer  a otras personas  *pertenencia a un grupo (según maslow necesidad humana  fundamental)     </vt:lpstr>
      <vt:lpstr>    Organización del grupo   Dos espacios:   1. Virtual: whatsapp  2. presencial   claves centrales:   * usuarios gestores del grupo.   *las actividades se planifican con antelación y en consenso.   *intentamos que los propios usuarios utilicen y compartan  sus propias habilidades (curso de interpretación).    Este grupo se complementa con otro en el que potenciamos la atividad deportiva, andar, estiramientos..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GRUPO DE TIEMPO LIBRE</dc:title>
  <dc:creator>SANDRA SANCHEZ MUÑOZ</dc:creator>
  <cp:lastModifiedBy>SANDRA SANCHEZ MUÑOZ</cp:lastModifiedBy>
  <cp:revision>25</cp:revision>
  <dcterms:created xsi:type="dcterms:W3CDTF">2017-05-29T07:28:18Z</dcterms:created>
  <dcterms:modified xsi:type="dcterms:W3CDTF">2017-10-27T09:33:18Z</dcterms:modified>
</cp:coreProperties>
</file>