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69" r:id="rId3"/>
    <p:sldId id="257" r:id="rId4"/>
    <p:sldId id="264" r:id="rId5"/>
    <p:sldId id="266" r:id="rId6"/>
    <p:sldId id="265" r:id="rId7"/>
    <p:sldId id="267" r:id="rId8"/>
    <p:sldId id="268" r:id="rId9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RKA RODRIGUEZ NAVAS" initials="GR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852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07T09:25:13.477" idx="1">
    <p:pos x="4607" y="203"/>
    <p:text>GRUPO DE PERSONAS SIN TELÉFONO MÓVILO CON MODELOS ANTIGUOS</p:text>
  </p:cm>
  <p:cm authorId="0" dt="2017-11-07T09:26:12.705" idx="2">
    <p:pos x="5781" y="1584"/>
    <p:text>GRUPO DE PERSONAS CON SMARTPHONE, ALGUNAS CON CONEXIÓN A INTERNET, APROX. 12
</p:text>
  </p:cm>
  <p:cm authorId="0" dt="2017-11-07T09:27:03.831" idx="3">
    <p:pos x="4609" y="2867"/>
    <p:text>NO SE INCORPORA A 5 PERSONAS POR CAUSA DE SU PATOLOGÍA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9E4D-A371-4FF3-9904-C5A27C07E312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69C41-FC4A-4CC7-9144-DFD3D1E053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416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69C41-FC4A-4CC7-9144-DFD3D1E0533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25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9337-4877-4E27-81DA-C7B9D9457A10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5B81-5F05-432D-A5C7-1F58D653D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38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9337-4877-4E27-81DA-C7B9D9457A10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5B81-5F05-432D-A5C7-1F58D653D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04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9337-4877-4E27-81DA-C7B9D9457A10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5B81-5F05-432D-A5C7-1F58D653D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85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9337-4877-4E27-81DA-C7B9D9457A10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5B81-5F05-432D-A5C7-1F58D653D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06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9337-4877-4E27-81DA-C7B9D9457A10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5B81-5F05-432D-A5C7-1F58D653D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18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9337-4877-4E27-81DA-C7B9D9457A10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5B81-5F05-432D-A5C7-1F58D653D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85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9337-4877-4E27-81DA-C7B9D9457A10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5B81-5F05-432D-A5C7-1F58D653D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22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9337-4877-4E27-81DA-C7B9D9457A10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5B81-5F05-432D-A5C7-1F58D653D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84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9337-4877-4E27-81DA-C7B9D9457A10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5B81-5F05-432D-A5C7-1F58D653D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9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9337-4877-4E27-81DA-C7B9D9457A10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5B81-5F05-432D-A5C7-1F58D653D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46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9337-4877-4E27-81DA-C7B9D9457A10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5B81-5F05-432D-A5C7-1F58D653D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26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9337-4877-4E27-81DA-C7B9D9457A10}" type="datetimeFigureOut">
              <a:rPr lang="es-ES" smtClean="0"/>
              <a:t>09/11/2017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F5B81-5F05-432D-A5C7-1F58D653DD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004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8464" y="226095"/>
            <a:ext cx="9649072" cy="10772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accent6">
                <a:lumMod val="50000"/>
                <a:alpha val="40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24500" cmpd="dbl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ADAPTACIÓN A LAS NUEVAS TECNOLOGÍAS</a:t>
            </a:r>
          </a:p>
          <a:p>
            <a:pPr algn="ctr"/>
            <a:r>
              <a:rPr lang="es-ES" sz="3200" b="1" dirty="0" smtClean="0">
                <a:ln w="24500" cmpd="dbl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 FORTALECIMIENTO DE REDES SOCIALES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784648" y="5517232"/>
            <a:ext cx="3312368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24500" cmpd="dbl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Hospital de Día</a:t>
            </a:r>
          </a:p>
          <a:p>
            <a:pPr algn="ctr"/>
            <a:r>
              <a:rPr lang="es-ES" sz="3200" b="1" dirty="0">
                <a:ln w="24500" cmpd="dbl">
                  <a:noFill/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 Las Arenas</a:t>
            </a:r>
          </a:p>
        </p:txBody>
      </p:sp>
    </p:spTree>
    <p:extLst>
      <p:ext uri="{BB962C8B-B14F-4D97-AF65-F5344CB8AC3E}">
        <p14:creationId xmlns:p14="http://schemas.microsoft.com/office/powerpoint/2010/main" val="31397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928664" y="629683"/>
            <a:ext cx="5832648" cy="567680"/>
          </a:xfrm>
          <a:prstGeom prst="roundRect">
            <a:avLst/>
          </a:prstGeom>
          <a:solidFill>
            <a:schemeClr val="accent6">
              <a:lumMod val="75000"/>
              <a:alpha val="63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SE NOS ENCIENDE LA BOMBILLA…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910965" y="1373996"/>
            <a:ext cx="3672408" cy="540060"/>
          </a:xfrm>
          <a:prstGeom prst="roundRect">
            <a:avLst/>
          </a:prstGeom>
          <a:solidFill>
            <a:schemeClr val="accent6">
              <a:lumMod val="75000"/>
              <a:alpha val="63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MODELO DE RECUPERACIÓN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910965" y="2289262"/>
            <a:ext cx="3672408" cy="540060"/>
          </a:xfrm>
          <a:prstGeom prst="roundRect">
            <a:avLst/>
          </a:prstGeom>
          <a:solidFill>
            <a:schemeClr val="accent6">
              <a:lumMod val="75000"/>
              <a:alpha val="63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PARTICIPACIÓN DEL PACIENTE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910965" y="3160984"/>
            <a:ext cx="3672408" cy="540060"/>
          </a:xfrm>
          <a:prstGeom prst="roundRect">
            <a:avLst/>
          </a:prstGeom>
          <a:solidFill>
            <a:schemeClr val="accent6">
              <a:lumMod val="75000"/>
              <a:alpha val="63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ENCUESTA EXPERIENCIA PACIENTE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46324" r="48998" b="29999"/>
          <a:stretch/>
        </p:blipFill>
        <p:spPr bwMode="auto">
          <a:xfrm>
            <a:off x="1268242" y="4005064"/>
            <a:ext cx="695785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1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1816865" y="1584010"/>
            <a:ext cx="5832648" cy="1800201"/>
          </a:xfrm>
          <a:prstGeom prst="round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INCREMENTAR  LA ACTIVIDAD (SOCIAL Y FÍSICA) FUERA DEL CENTRO</a:t>
            </a:r>
          </a:p>
          <a:p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USO DEL MÓVIL PARA FACILITAR EL ENCUENTRO</a:t>
            </a:r>
          </a:p>
          <a:p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TOMA </a:t>
            </a:r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 CONTACTO CON </a:t>
            </a:r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 SMARTPHONE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ACTUALIZACIÓN </a:t>
            </a:r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 </a:t>
            </a:r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TARIFAS</a:t>
            </a:r>
            <a:endParaRPr lang="es-E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836229" y="845728"/>
            <a:ext cx="5832648" cy="567680"/>
          </a:xfrm>
          <a:prstGeom prst="roundRect">
            <a:avLst/>
          </a:prstGeom>
          <a:solidFill>
            <a:schemeClr val="accent6">
              <a:lumMod val="75000"/>
              <a:alpha val="63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OBJETIVOS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816866" y="4293096"/>
            <a:ext cx="5832648" cy="1664568"/>
          </a:xfrm>
          <a:prstGeom prst="roundRect">
            <a:avLst/>
          </a:prstGeo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CONSTITUCIÓN </a:t>
            </a:r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DEL GRUPO</a:t>
            </a:r>
          </a:p>
          <a:p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APRENDIZAJE</a:t>
            </a:r>
          </a:p>
          <a:p>
            <a:r>
              <a:rPr lang="es-E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REVISIÓN </a:t>
            </a:r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 TARIFAS</a:t>
            </a:r>
          </a:p>
          <a:p>
            <a:r>
              <a:rPr lang="es-E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USO DE LA TECNOLOGÍA PARA FOMENTAR EL ENCUENTRO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816865" y="3554813"/>
            <a:ext cx="5832648" cy="567680"/>
          </a:xfrm>
          <a:prstGeom prst="roundRect">
            <a:avLst/>
          </a:prstGeom>
          <a:solidFill>
            <a:schemeClr val="accent6">
              <a:lumMod val="75000"/>
              <a:alpha val="63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FASES</a:t>
            </a:r>
          </a:p>
        </p:txBody>
      </p:sp>
    </p:spTree>
    <p:extLst>
      <p:ext uri="{BB962C8B-B14F-4D97-AF65-F5344CB8AC3E}">
        <p14:creationId xmlns:p14="http://schemas.microsoft.com/office/powerpoint/2010/main" val="4488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06" y="302186"/>
            <a:ext cx="1313080" cy="1981194"/>
          </a:xfrm>
          <a:prstGeom prst="rect">
            <a:avLst/>
          </a:prstGeom>
        </p:spPr>
      </p:pic>
      <p:sp>
        <p:nvSpPr>
          <p:cNvPr id="4" name="3 Rectángulo redondeado"/>
          <p:cNvSpPr/>
          <p:nvPr/>
        </p:nvSpPr>
        <p:spPr>
          <a:xfrm>
            <a:off x="4772980" y="2455917"/>
            <a:ext cx="1800201" cy="1368152"/>
          </a:xfrm>
          <a:prstGeom prst="roundRect">
            <a:avLst/>
          </a:prstGeom>
          <a:solidFill>
            <a:schemeClr val="accent6">
              <a:lumMod val="75000"/>
              <a:alpha val="63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CONSTITUCIÓN </a:t>
            </a:r>
            <a:r>
              <a:rPr lang="es-ES" dirty="0"/>
              <a:t>DEL GRUPO</a:t>
            </a: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21230"/>
              </p:ext>
            </p:extLst>
          </p:nvPr>
        </p:nvGraphicFramePr>
        <p:xfrm>
          <a:off x="643536" y="1909718"/>
          <a:ext cx="3661392" cy="3422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3240"/>
                <a:gridCol w="587080"/>
                <a:gridCol w="781072"/>
              </a:tblGrid>
              <a:tr h="3757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TIENEN</a:t>
                      </a:r>
                      <a:r>
                        <a:rPr lang="es-ES" baseline="0" dirty="0" smtClean="0"/>
                        <a:t> MÓVIL</a:t>
                      </a:r>
                      <a:endParaRPr lang="es-E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smtClean="0"/>
                        <a:t>26</a:t>
                      </a:r>
                      <a:endParaRPr lang="es-E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smtClean="0"/>
                        <a:t>89%</a:t>
                      </a:r>
                      <a:endParaRPr lang="es-E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</a:tr>
              <a:tr h="375781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es-ES" sz="1800" kern="1200" dirty="0" smtClean="0"/>
                        <a:t>ES SMARTPHONE</a:t>
                      </a:r>
                      <a:endParaRPr lang="es-ES" sz="180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smtClean="0"/>
                        <a:t>12</a:t>
                      </a:r>
                      <a:endParaRPr lang="es-ES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smtClean="0"/>
                        <a:t>46%*</a:t>
                      </a:r>
                      <a:endParaRPr lang="es-ES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</a:tr>
              <a:tr h="375781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es-ES" sz="1800" kern="1200" dirty="0" smtClean="0"/>
                        <a:t>TARIFA DE DATOS</a:t>
                      </a:r>
                      <a:endParaRPr lang="es-ES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smtClean="0"/>
                        <a:t>10</a:t>
                      </a:r>
                      <a:endParaRPr lang="es-E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smtClean="0"/>
                        <a:t>38%*</a:t>
                      </a:r>
                      <a:endParaRPr lang="es-E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457200" lvl="1" algn="l" defTabSz="914400" rtl="0" eaLnBrk="1" latinLnBrk="0" hangingPunct="1"/>
                      <a:r>
                        <a:rPr lang="es-ES" sz="1800" kern="1200" dirty="0" smtClean="0"/>
                        <a:t>USAN WHASTAPP</a:t>
                      </a:r>
                      <a:endParaRPr lang="es-ES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smtClean="0"/>
                        <a:t>7</a:t>
                      </a:r>
                      <a:endParaRPr lang="es-ES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kern="1200" dirty="0" smtClean="0"/>
                        <a:t>27%*</a:t>
                      </a:r>
                      <a:endParaRPr lang="es-ES" sz="180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</a:tr>
              <a:tr h="357952">
                <a:tc>
                  <a:txBody>
                    <a:bodyPr/>
                    <a:lstStyle/>
                    <a:p>
                      <a:pPr lvl="1" algn="l" fontAlgn="b"/>
                      <a:r>
                        <a:rPr lang="es-ES" sz="1800" u="none" strike="noStrike" dirty="0" smtClean="0">
                          <a:effectLst/>
                        </a:rPr>
                        <a:t> GASTO NS/NC</a:t>
                      </a:r>
                      <a:endParaRPr lang="es-ES" sz="18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13</a:t>
                      </a:r>
                      <a:endParaRPr lang="es-E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50%*</a:t>
                      </a:r>
                      <a:endParaRPr lang="es-E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</a:tr>
              <a:tr h="280224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 smtClean="0">
                          <a:effectLst/>
                        </a:rPr>
                        <a:t> GASTO MEDIO</a:t>
                      </a:r>
                      <a:endParaRPr lang="es-ES" sz="18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dirty="0" smtClean="0"/>
                        <a:t>26-27 €</a:t>
                      </a:r>
                      <a:endParaRPr lang="es-E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8022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u="none" strike="noStrike" dirty="0" smtClean="0">
                          <a:effectLst/>
                        </a:rPr>
                        <a:t> USAN INTERNET INDIRECTAMENTE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12</a:t>
                      </a:r>
                      <a:endParaRPr lang="es-E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41%</a:t>
                      </a:r>
                      <a:endParaRPr lang="es-E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</a:tr>
              <a:tr h="20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u="none" strike="noStrike" dirty="0" smtClean="0">
                          <a:effectLst/>
                        </a:rPr>
                        <a:t>USAN INTERNET CON FRECUENCIA</a:t>
                      </a:r>
                      <a:endParaRPr lang="es-E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31%</a:t>
                      </a:r>
                      <a:endParaRPr lang="es-E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18 Rectángulo redondeado"/>
          <p:cNvSpPr/>
          <p:nvPr/>
        </p:nvSpPr>
        <p:spPr>
          <a:xfrm>
            <a:off x="643536" y="973738"/>
            <a:ext cx="3661392" cy="864096"/>
          </a:xfrm>
          <a:prstGeom prst="roundRect">
            <a:avLst/>
          </a:prstGeom>
          <a:solidFill>
            <a:schemeClr val="accent6">
              <a:lumMod val="75000"/>
              <a:alpha val="63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FRECUENCIA Y TIPO DE USO</a:t>
            </a:r>
          </a:p>
          <a:p>
            <a:pPr algn="ctr"/>
            <a:r>
              <a:rPr lang="es-ES" dirty="0"/>
              <a:t>(sobre 29 pacientes)</a:t>
            </a:r>
          </a:p>
        </p:txBody>
      </p:sp>
      <p:sp>
        <p:nvSpPr>
          <p:cNvPr id="22" name="21 Flecha derecha"/>
          <p:cNvSpPr/>
          <p:nvPr/>
        </p:nvSpPr>
        <p:spPr>
          <a:xfrm>
            <a:off x="4376936" y="2671941"/>
            <a:ext cx="307745" cy="936104"/>
          </a:xfrm>
          <a:prstGeom prst="rightArrow">
            <a:avLst/>
          </a:prstGeom>
          <a:solidFill>
            <a:schemeClr val="accent6">
              <a:lumMod val="75000"/>
              <a:alpha val="63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derecha"/>
          <p:cNvSpPr/>
          <p:nvPr/>
        </p:nvSpPr>
        <p:spPr>
          <a:xfrm>
            <a:off x="6629215" y="2924943"/>
            <a:ext cx="556033" cy="359065"/>
          </a:xfrm>
          <a:prstGeom prst="rightArrow">
            <a:avLst/>
          </a:prstGeom>
          <a:solidFill>
            <a:schemeClr val="accent6">
              <a:lumMod val="75000"/>
              <a:alpha val="63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derecha"/>
          <p:cNvSpPr/>
          <p:nvPr/>
        </p:nvSpPr>
        <p:spPr>
          <a:xfrm rot="2700000">
            <a:off x="6430622" y="4055163"/>
            <a:ext cx="835898" cy="288032"/>
          </a:xfrm>
          <a:prstGeom prst="rightArrow">
            <a:avLst/>
          </a:prstGeom>
          <a:solidFill>
            <a:schemeClr val="accent6">
              <a:lumMod val="75000"/>
              <a:alpha val="63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1728967" y="5393334"/>
            <a:ext cx="2563138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200" dirty="0" smtClean="0"/>
              <a:t>* Sobre el total de personas con móvil</a:t>
            </a:r>
            <a:endParaRPr lang="es-ES" sz="12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6" r="1640"/>
          <a:stretch/>
        </p:blipFill>
        <p:spPr>
          <a:xfrm>
            <a:off x="7285505" y="4509120"/>
            <a:ext cx="2262755" cy="156875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5" r="5147"/>
          <a:stretch/>
        </p:blipFill>
        <p:spPr>
          <a:xfrm>
            <a:off x="7285506" y="2470865"/>
            <a:ext cx="2371906" cy="1800199"/>
          </a:xfrm>
          <a:prstGeom prst="rect">
            <a:avLst/>
          </a:prstGeom>
        </p:spPr>
      </p:pic>
      <p:sp>
        <p:nvSpPr>
          <p:cNvPr id="15" name="14 Flecha derecha"/>
          <p:cNvSpPr/>
          <p:nvPr/>
        </p:nvSpPr>
        <p:spPr>
          <a:xfrm rot="19047712">
            <a:off x="6438574" y="1963914"/>
            <a:ext cx="835898" cy="288032"/>
          </a:xfrm>
          <a:prstGeom prst="rightArrow">
            <a:avLst/>
          </a:prstGeom>
          <a:solidFill>
            <a:schemeClr val="accent6">
              <a:lumMod val="75000"/>
              <a:alpha val="63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88463__davidou__group-drum-hits-14-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33579__lioo159__keyboard-fa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37459__sribubba__squawk-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88504" y="2573397"/>
            <a:ext cx="1944216" cy="1440160"/>
          </a:xfrm>
          <a:prstGeom prst="roundRect">
            <a:avLst/>
          </a:prstGeom>
          <a:solidFill>
            <a:schemeClr val="accent6">
              <a:lumMod val="75000"/>
              <a:alpha val="63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INICIO DE LAS SESIONES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2531976" y="2334973"/>
            <a:ext cx="576064" cy="1917008"/>
            <a:chOff x="2307758" y="2252276"/>
            <a:chExt cx="576064" cy="1917008"/>
          </a:xfrm>
        </p:grpSpPr>
        <p:sp>
          <p:nvSpPr>
            <p:cNvPr id="9" name="8 Flecha derecha"/>
            <p:cNvSpPr/>
            <p:nvPr/>
          </p:nvSpPr>
          <p:spPr>
            <a:xfrm rot="-2700000">
              <a:off x="2307758" y="2252276"/>
              <a:ext cx="576064" cy="504056"/>
            </a:xfrm>
            <a:prstGeom prst="rightArrow">
              <a:avLst/>
            </a:prstGeom>
            <a:solidFill>
              <a:schemeClr val="accent6">
                <a:lumMod val="75000"/>
                <a:alpha val="63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Flecha derecha"/>
            <p:cNvSpPr/>
            <p:nvPr/>
          </p:nvSpPr>
          <p:spPr>
            <a:xfrm rot="2700000">
              <a:off x="2307758" y="3629224"/>
              <a:ext cx="576064" cy="504056"/>
            </a:xfrm>
            <a:prstGeom prst="rightArrow">
              <a:avLst/>
            </a:prstGeom>
            <a:solidFill>
              <a:schemeClr val="accent6">
                <a:lumMod val="75000"/>
                <a:alpha val="63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5 Rectángulo redondeado"/>
          <p:cNvSpPr/>
          <p:nvPr/>
        </p:nvSpPr>
        <p:spPr>
          <a:xfrm>
            <a:off x="6465168" y="1197008"/>
            <a:ext cx="2988332" cy="1440160"/>
          </a:xfrm>
          <a:prstGeom prst="roundRect">
            <a:avLst/>
          </a:prstGeom>
          <a:solidFill>
            <a:schemeClr val="accent6">
              <a:lumMod val="75000"/>
              <a:alpha val="63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Miedo </a:t>
            </a:r>
            <a:r>
              <a:rPr lang="es-ES" dirty="0"/>
              <a:t>a la tecnología (hackers, privacidad…)</a:t>
            </a:r>
          </a:p>
          <a:p>
            <a:pPr algn="ctr"/>
            <a:r>
              <a:rPr lang="es-ES" dirty="0"/>
              <a:t>Sentimiento de incapacidad</a:t>
            </a:r>
          </a:p>
          <a:p>
            <a:pPr algn="ctr"/>
            <a:r>
              <a:rPr lang="es-ES" dirty="0"/>
              <a:t>Resistencia al cambio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5796065" y="1629056"/>
            <a:ext cx="414144" cy="576064"/>
          </a:xfrm>
          <a:prstGeom prst="rightArrow">
            <a:avLst/>
          </a:prstGeom>
          <a:solidFill>
            <a:schemeClr val="accent6">
              <a:lumMod val="75000"/>
              <a:alpha val="63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6402252" y="4223853"/>
            <a:ext cx="2988332" cy="1440160"/>
          </a:xfrm>
          <a:prstGeom prst="roundRect">
            <a:avLst/>
          </a:prstGeom>
          <a:solidFill>
            <a:schemeClr val="accent6">
              <a:lumMod val="75000"/>
              <a:alpha val="63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Dificultades </a:t>
            </a:r>
            <a:r>
              <a:rPr lang="es-ES" dirty="0"/>
              <a:t>de comprensión</a:t>
            </a:r>
          </a:p>
          <a:p>
            <a:pPr algn="ctr"/>
            <a:r>
              <a:rPr lang="es-ES" dirty="0"/>
              <a:t>Complejidad de las tarifas</a:t>
            </a:r>
          </a:p>
          <a:p>
            <a:pPr algn="ctr"/>
            <a:r>
              <a:rPr lang="es-ES" dirty="0"/>
              <a:t>Resistencia al cambio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5796065" y="4582050"/>
            <a:ext cx="414144" cy="576064"/>
          </a:xfrm>
          <a:prstGeom prst="rightArrow">
            <a:avLst/>
          </a:prstGeom>
          <a:solidFill>
            <a:schemeClr val="accent6">
              <a:lumMod val="75000"/>
              <a:alpha val="63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16" y="938913"/>
            <a:ext cx="1810808" cy="2732174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5" t="-1736" r="5147" b="-184"/>
          <a:stretch/>
        </p:blipFill>
        <p:spPr>
          <a:xfrm>
            <a:off x="3199403" y="3998475"/>
            <a:ext cx="2444540" cy="189091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" t="10587" b="6593"/>
          <a:stretch/>
        </p:blipFill>
        <p:spPr>
          <a:xfrm>
            <a:off x="6268506" y="1197008"/>
            <a:ext cx="3236989" cy="446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0754__tommon__one-blast-whistle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568624" y="476672"/>
            <a:ext cx="7128792" cy="2625392"/>
          </a:xfrm>
          <a:prstGeom prst="roundRect">
            <a:avLst/>
          </a:prstGeom>
          <a:solidFill>
            <a:schemeClr val="accent6">
              <a:lumMod val="75000"/>
              <a:alpha val="63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DESBLOQUEO… ABORDAJE INDIVIDUAL Y PASO A LA CUARTA FASE</a:t>
            </a:r>
          </a:p>
          <a:p>
            <a:pPr algn="ctr"/>
            <a:endParaRPr lang="es-ES" dirty="0"/>
          </a:p>
          <a:p>
            <a:r>
              <a:rPr lang="es-ES" dirty="0"/>
              <a:t>Abordaje individual de las resistencias</a:t>
            </a:r>
          </a:p>
          <a:p>
            <a:r>
              <a:rPr lang="es-ES" dirty="0"/>
              <a:t>Con el apoyo del equipo de enfermería, semanalmente, organizamos planes por la tarde</a:t>
            </a:r>
          </a:p>
          <a:p>
            <a:r>
              <a:rPr lang="es-ES" dirty="0"/>
              <a:t>“Le damos la vuelta”, en el proceso de planear el encuentro aprendemos a añadir contactos, configurar el teléfono, uso de </a:t>
            </a:r>
            <a:r>
              <a:rPr lang="es-ES" dirty="0" err="1" smtClean="0"/>
              <a:t>whatsapp</a:t>
            </a:r>
            <a:r>
              <a:rPr lang="es-ES" dirty="0" smtClean="0"/>
              <a:t>, comprobar el parte </a:t>
            </a:r>
            <a:r>
              <a:rPr lang="es-ES" dirty="0" err="1" smtClean="0"/>
              <a:t>meterológico</a:t>
            </a:r>
            <a:r>
              <a:rPr lang="es-ES" dirty="0" smtClean="0"/>
              <a:t>……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285">
            <a:off x="399338" y="3135006"/>
            <a:ext cx="3051205" cy="1789038"/>
          </a:xfrm>
          <a:prstGeom prst="rect">
            <a:avLst/>
          </a:prstGeom>
          <a:ln w="104775" cmpd="sng">
            <a:solidFill>
              <a:schemeClr val="bg1"/>
            </a:solidFill>
            <a:miter lim="800000"/>
          </a:ln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82" r="15979"/>
          <a:stretch/>
        </p:blipFill>
        <p:spPr>
          <a:xfrm rot="20368195">
            <a:off x="1124410" y="4194351"/>
            <a:ext cx="2703594" cy="2062863"/>
          </a:xfrm>
          <a:prstGeom prst="rect">
            <a:avLst/>
          </a:prstGeom>
          <a:ln w="104775" cmpd="sng">
            <a:solidFill>
              <a:schemeClr val="bg1"/>
            </a:solidFill>
            <a:miter lim="800000"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9"/>
          <a:stretch/>
        </p:blipFill>
        <p:spPr>
          <a:xfrm>
            <a:off x="3224808" y="4203930"/>
            <a:ext cx="3263799" cy="2277896"/>
          </a:xfrm>
          <a:prstGeom prst="rect">
            <a:avLst/>
          </a:prstGeom>
          <a:ln w="104775" cmpd="sng">
            <a:solidFill>
              <a:schemeClr val="bg1"/>
            </a:solidFill>
            <a:miter lim="800000"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5199">
            <a:off x="6298510" y="3817005"/>
            <a:ext cx="2817374" cy="2431175"/>
          </a:xfrm>
          <a:prstGeom prst="rect">
            <a:avLst/>
          </a:prstGeom>
          <a:ln w="104775" cmpd="sng">
            <a:solidFill>
              <a:schemeClr val="bg1"/>
            </a:solidFill>
            <a:miter lim="800000"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466">
            <a:off x="4179512" y="2938774"/>
            <a:ext cx="3237568" cy="2038533"/>
          </a:xfrm>
          <a:prstGeom prst="rect">
            <a:avLst/>
          </a:prstGeom>
          <a:ln w="104775" cmpd="sng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222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992560" y="1196752"/>
            <a:ext cx="8136903" cy="2952328"/>
          </a:xfrm>
          <a:prstGeom prst="roundRect">
            <a:avLst/>
          </a:prstGeom>
          <a:solidFill>
            <a:schemeClr val="accent6">
              <a:lumMod val="75000"/>
              <a:alpha val="63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RESULTADOS</a:t>
            </a: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3 personas han cambiado de teléfono.</a:t>
            </a:r>
          </a:p>
          <a:p>
            <a:r>
              <a:rPr lang="es-ES" dirty="0">
                <a:solidFill>
                  <a:schemeClr val="bg1"/>
                </a:solidFill>
              </a:rPr>
              <a:t>2 personas han cambiado de tarifa.</a:t>
            </a:r>
          </a:p>
          <a:p>
            <a:r>
              <a:rPr lang="es-ES" dirty="0">
                <a:solidFill>
                  <a:schemeClr val="bg1"/>
                </a:solidFill>
              </a:rPr>
              <a:t>12 personas participaron en los encuentros organizados para las tardes.</a:t>
            </a:r>
          </a:p>
          <a:p>
            <a:r>
              <a:rPr lang="es-ES" dirty="0">
                <a:solidFill>
                  <a:schemeClr val="bg1"/>
                </a:solidFill>
              </a:rPr>
              <a:t>Tras siete semanas de reuniones grupales se formó un grupo de unas 6-7 personas que continuaron quedando sin necesidad de intervención del personal del centro.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r="17103"/>
          <a:stretch/>
        </p:blipFill>
        <p:spPr>
          <a:xfrm>
            <a:off x="4736976" y="2130062"/>
            <a:ext cx="3849009" cy="3605987"/>
          </a:xfrm>
          <a:prstGeom prst="rect">
            <a:avLst/>
          </a:prstGeom>
          <a:ln w="104775" cmpd="sng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2600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04528" y="62068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ESKERRIK ASKO!!!</a:t>
            </a:r>
            <a:endParaRPr lang="es-ES" sz="8000" dirty="0">
              <a:solidFill>
                <a:schemeClr val="accent6">
                  <a:lumMod val="75000"/>
                </a:schemeClr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20552" y="5301208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defRPr>
            </a:lvl1pPr>
          </a:lstStyle>
          <a:p>
            <a:r>
              <a:rPr lang="es-ES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Gorka</a:t>
            </a:r>
          </a:p>
          <a:p>
            <a:r>
              <a:rPr lang="es-ES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Rodríguez</a:t>
            </a:r>
          </a:p>
          <a:p>
            <a:r>
              <a:rPr lang="es-ES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Navas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792760" y="5300803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defRPr>
            </a:lvl1pPr>
          </a:lstStyle>
          <a:p>
            <a:r>
              <a:rPr lang="es-ES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Mónica</a:t>
            </a:r>
          </a:p>
          <a:p>
            <a:r>
              <a:rPr lang="es-ES" sz="2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Guijarrubia</a:t>
            </a:r>
            <a:endParaRPr lang="es-ES" sz="2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s-ES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Antón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061012" y="530120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defRPr>
            </a:lvl1pPr>
          </a:lstStyle>
          <a:p>
            <a:r>
              <a:rPr lang="es-ES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Rosa</a:t>
            </a:r>
          </a:p>
          <a:p>
            <a:r>
              <a:rPr lang="es-ES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Calleja</a:t>
            </a:r>
          </a:p>
          <a:p>
            <a:r>
              <a:rPr lang="es-ES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Ramos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329264" y="5300666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800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cs typeface="Aharoni" panose="02010803020104030203" pitchFamily="2" charset="-79"/>
              </a:defRPr>
            </a:lvl1pPr>
          </a:lstStyle>
          <a:p>
            <a:r>
              <a:rPr lang="es-ES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Ana</a:t>
            </a:r>
          </a:p>
          <a:p>
            <a:r>
              <a:rPr lang="es-ES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Uriarte</a:t>
            </a:r>
          </a:p>
          <a:p>
            <a:r>
              <a:rPr lang="es-ES" sz="2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García</a:t>
            </a:r>
          </a:p>
        </p:txBody>
      </p:sp>
    </p:spTree>
    <p:extLst>
      <p:ext uri="{BB962C8B-B14F-4D97-AF65-F5344CB8AC3E}">
        <p14:creationId xmlns:p14="http://schemas.microsoft.com/office/powerpoint/2010/main" val="5376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300</Words>
  <Application>Microsoft Office PowerPoint</Application>
  <PresentationFormat>A4 (210 x 297 mm)</PresentationFormat>
  <Paragraphs>77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Osakidetza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GORKA RODRIGUEZ NAVAS</dc:creator>
  <cp:lastModifiedBy>GORKA RODRIGUEZ NAVAS</cp:lastModifiedBy>
  <cp:revision>105</cp:revision>
  <dcterms:created xsi:type="dcterms:W3CDTF">2017-06-30T07:42:37Z</dcterms:created>
  <dcterms:modified xsi:type="dcterms:W3CDTF">2017-11-09T10:28:25Z</dcterms:modified>
</cp:coreProperties>
</file>